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
  </p:notesMasterIdLst>
  <p:sldIdLst>
    <p:sldId id="301" r:id="rId2"/>
    <p:sldId id="258" r:id="rId3"/>
    <p:sldId id="259" r:id="rId4"/>
    <p:sldId id="260" r:id="rId5"/>
    <p:sldId id="31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304" r:id="rId27"/>
    <p:sldId id="305" r:id="rId28"/>
    <p:sldId id="306" r:id="rId29"/>
    <p:sldId id="3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85"/>
    <p:restoredTop sz="92387"/>
  </p:normalViewPr>
  <p:slideViewPr>
    <p:cSldViewPr snapToGrid="0" snapToObjects="1">
      <p:cViewPr varScale="1">
        <p:scale>
          <a:sx n="103" d="100"/>
          <a:sy n="103" d="100"/>
        </p:scale>
        <p:origin x="208"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203501-ABAA-4E2C-A84A-4AA629AD8FC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C3823AFE-7C0B-47DF-BB90-06D96452E03B}">
      <dgm:prSet/>
      <dgm:spPr/>
      <dgm:t>
        <a:bodyPr/>
        <a:lstStyle/>
        <a:p>
          <a:r>
            <a:rPr lang="en-AU"/>
            <a:t>Key people – Challenges and influences</a:t>
          </a:r>
          <a:endParaRPr lang="en-US"/>
        </a:p>
      </dgm:t>
    </dgm:pt>
    <dgm:pt modelId="{D0A669ED-EF7E-4E54-858F-2DD2C699B56E}" type="parTrans" cxnId="{1E86A730-CA87-453C-95FF-0D221C872B65}">
      <dgm:prSet/>
      <dgm:spPr/>
      <dgm:t>
        <a:bodyPr/>
        <a:lstStyle/>
        <a:p>
          <a:endParaRPr lang="en-US"/>
        </a:p>
      </dgm:t>
    </dgm:pt>
    <dgm:pt modelId="{58584E47-0575-45E0-9E89-2880E54799F2}" type="sibTrans" cxnId="{1E86A730-CA87-453C-95FF-0D221C872B65}">
      <dgm:prSet/>
      <dgm:spPr/>
      <dgm:t>
        <a:bodyPr/>
        <a:lstStyle/>
        <a:p>
          <a:endParaRPr lang="en-US"/>
        </a:p>
      </dgm:t>
    </dgm:pt>
    <dgm:pt modelId="{C1845AE7-5266-473B-B581-BE062CA6AC71}">
      <dgm:prSet/>
      <dgm:spPr/>
      <dgm:t>
        <a:bodyPr/>
        <a:lstStyle/>
        <a:p>
          <a:r>
            <a:rPr lang="en-AU"/>
            <a:t>Legacy</a:t>
          </a:r>
          <a:endParaRPr lang="en-US"/>
        </a:p>
      </dgm:t>
    </dgm:pt>
    <dgm:pt modelId="{3D3971D3-6C5E-43BB-9845-0AF42ADC1EC5}" type="parTrans" cxnId="{3CF4F35F-02F3-4D11-A946-48595692977A}">
      <dgm:prSet/>
      <dgm:spPr/>
      <dgm:t>
        <a:bodyPr/>
        <a:lstStyle/>
        <a:p>
          <a:endParaRPr lang="en-US"/>
        </a:p>
      </dgm:t>
    </dgm:pt>
    <dgm:pt modelId="{A68097BE-D867-4D31-9CBF-6D2AA6AA99B7}" type="sibTrans" cxnId="{3CF4F35F-02F3-4D11-A946-48595692977A}">
      <dgm:prSet/>
      <dgm:spPr/>
      <dgm:t>
        <a:bodyPr/>
        <a:lstStyle/>
        <a:p>
          <a:endParaRPr lang="en-US"/>
        </a:p>
      </dgm:t>
    </dgm:pt>
    <dgm:pt modelId="{B1052D18-397A-B241-8021-9D38CE4929D6}" type="pres">
      <dgm:prSet presAssocID="{20203501-ABAA-4E2C-A84A-4AA629AD8FC5}" presName="hierChild1" presStyleCnt="0">
        <dgm:presLayoutVars>
          <dgm:chPref val="1"/>
          <dgm:dir/>
          <dgm:animOne val="branch"/>
          <dgm:animLvl val="lvl"/>
          <dgm:resizeHandles/>
        </dgm:presLayoutVars>
      </dgm:prSet>
      <dgm:spPr/>
    </dgm:pt>
    <dgm:pt modelId="{62CBF9EF-3ACD-3E49-BF98-3ECA510E06F3}" type="pres">
      <dgm:prSet presAssocID="{C3823AFE-7C0B-47DF-BB90-06D96452E03B}" presName="hierRoot1" presStyleCnt="0"/>
      <dgm:spPr/>
    </dgm:pt>
    <dgm:pt modelId="{F7526C63-D177-414F-972B-40F5622CB449}" type="pres">
      <dgm:prSet presAssocID="{C3823AFE-7C0B-47DF-BB90-06D96452E03B}" presName="composite" presStyleCnt="0"/>
      <dgm:spPr/>
    </dgm:pt>
    <dgm:pt modelId="{16493532-4077-1F4C-981D-2F1A215E3A91}" type="pres">
      <dgm:prSet presAssocID="{C3823AFE-7C0B-47DF-BB90-06D96452E03B}" presName="background" presStyleLbl="node0" presStyleIdx="0" presStyleCnt="2"/>
      <dgm:spPr/>
    </dgm:pt>
    <dgm:pt modelId="{DF192C76-7CB3-AA4F-90E2-C6C8D9259457}" type="pres">
      <dgm:prSet presAssocID="{C3823AFE-7C0B-47DF-BB90-06D96452E03B}" presName="text" presStyleLbl="fgAcc0" presStyleIdx="0" presStyleCnt="2">
        <dgm:presLayoutVars>
          <dgm:chPref val="3"/>
        </dgm:presLayoutVars>
      </dgm:prSet>
      <dgm:spPr/>
    </dgm:pt>
    <dgm:pt modelId="{A124B1DD-B280-8749-BD6C-E0E6F5BB1FE1}" type="pres">
      <dgm:prSet presAssocID="{C3823AFE-7C0B-47DF-BB90-06D96452E03B}" presName="hierChild2" presStyleCnt="0"/>
      <dgm:spPr/>
    </dgm:pt>
    <dgm:pt modelId="{A0F3256C-E97D-4448-8145-8CC791857C9F}" type="pres">
      <dgm:prSet presAssocID="{C1845AE7-5266-473B-B581-BE062CA6AC71}" presName="hierRoot1" presStyleCnt="0"/>
      <dgm:spPr/>
    </dgm:pt>
    <dgm:pt modelId="{EBDB29C5-0F1F-E043-8A29-42ABDC9B3A85}" type="pres">
      <dgm:prSet presAssocID="{C1845AE7-5266-473B-B581-BE062CA6AC71}" presName="composite" presStyleCnt="0"/>
      <dgm:spPr/>
    </dgm:pt>
    <dgm:pt modelId="{36FE4C69-CC0B-BF4A-8A6F-6180F30FECA5}" type="pres">
      <dgm:prSet presAssocID="{C1845AE7-5266-473B-B581-BE062CA6AC71}" presName="background" presStyleLbl="node0" presStyleIdx="1" presStyleCnt="2"/>
      <dgm:spPr/>
    </dgm:pt>
    <dgm:pt modelId="{FEF9B08F-99CD-1341-A018-FF76108E1643}" type="pres">
      <dgm:prSet presAssocID="{C1845AE7-5266-473B-B581-BE062CA6AC71}" presName="text" presStyleLbl="fgAcc0" presStyleIdx="1" presStyleCnt="2">
        <dgm:presLayoutVars>
          <dgm:chPref val="3"/>
        </dgm:presLayoutVars>
      </dgm:prSet>
      <dgm:spPr/>
    </dgm:pt>
    <dgm:pt modelId="{59244646-3890-D040-88CD-F49EE3A3F285}" type="pres">
      <dgm:prSet presAssocID="{C1845AE7-5266-473B-B581-BE062CA6AC71}" presName="hierChild2" presStyleCnt="0"/>
      <dgm:spPr/>
    </dgm:pt>
  </dgm:ptLst>
  <dgm:cxnLst>
    <dgm:cxn modelId="{E255B504-4EE2-8845-BA34-1E4BDD8EC45E}" type="presOf" srcId="{C1845AE7-5266-473B-B581-BE062CA6AC71}" destId="{FEF9B08F-99CD-1341-A018-FF76108E1643}" srcOrd="0" destOrd="0" presId="urn:microsoft.com/office/officeart/2005/8/layout/hierarchy1"/>
    <dgm:cxn modelId="{1E86A730-CA87-453C-95FF-0D221C872B65}" srcId="{20203501-ABAA-4E2C-A84A-4AA629AD8FC5}" destId="{C3823AFE-7C0B-47DF-BB90-06D96452E03B}" srcOrd="0" destOrd="0" parTransId="{D0A669ED-EF7E-4E54-858F-2DD2C699B56E}" sibTransId="{58584E47-0575-45E0-9E89-2880E54799F2}"/>
    <dgm:cxn modelId="{3CF4F35F-02F3-4D11-A946-48595692977A}" srcId="{20203501-ABAA-4E2C-A84A-4AA629AD8FC5}" destId="{C1845AE7-5266-473B-B581-BE062CA6AC71}" srcOrd="1" destOrd="0" parTransId="{3D3971D3-6C5E-43BB-9845-0AF42ADC1EC5}" sibTransId="{A68097BE-D867-4D31-9CBF-6D2AA6AA99B7}"/>
    <dgm:cxn modelId="{AD1CBBB3-1E23-C84B-B03D-CBD19A352F74}" type="presOf" srcId="{C3823AFE-7C0B-47DF-BB90-06D96452E03B}" destId="{DF192C76-7CB3-AA4F-90E2-C6C8D9259457}" srcOrd="0" destOrd="0" presId="urn:microsoft.com/office/officeart/2005/8/layout/hierarchy1"/>
    <dgm:cxn modelId="{D9DAD7ED-A8E4-944A-80C8-BB822EBF8388}" type="presOf" srcId="{20203501-ABAA-4E2C-A84A-4AA629AD8FC5}" destId="{B1052D18-397A-B241-8021-9D38CE4929D6}" srcOrd="0" destOrd="0" presId="urn:microsoft.com/office/officeart/2005/8/layout/hierarchy1"/>
    <dgm:cxn modelId="{ADE28AA6-AB43-6449-886C-6DD35D1401E5}" type="presParOf" srcId="{B1052D18-397A-B241-8021-9D38CE4929D6}" destId="{62CBF9EF-3ACD-3E49-BF98-3ECA510E06F3}" srcOrd="0" destOrd="0" presId="urn:microsoft.com/office/officeart/2005/8/layout/hierarchy1"/>
    <dgm:cxn modelId="{F6539C01-CFBB-2742-BAAD-BEDEF67DB97A}" type="presParOf" srcId="{62CBF9EF-3ACD-3E49-BF98-3ECA510E06F3}" destId="{F7526C63-D177-414F-972B-40F5622CB449}" srcOrd="0" destOrd="0" presId="urn:microsoft.com/office/officeart/2005/8/layout/hierarchy1"/>
    <dgm:cxn modelId="{EE6C5BCB-9D4C-5941-8E9E-C89406697048}" type="presParOf" srcId="{F7526C63-D177-414F-972B-40F5622CB449}" destId="{16493532-4077-1F4C-981D-2F1A215E3A91}" srcOrd="0" destOrd="0" presId="urn:microsoft.com/office/officeart/2005/8/layout/hierarchy1"/>
    <dgm:cxn modelId="{64B5EBF2-65C4-4647-B546-BF4C2B2FD718}" type="presParOf" srcId="{F7526C63-D177-414F-972B-40F5622CB449}" destId="{DF192C76-7CB3-AA4F-90E2-C6C8D9259457}" srcOrd="1" destOrd="0" presId="urn:microsoft.com/office/officeart/2005/8/layout/hierarchy1"/>
    <dgm:cxn modelId="{3E33114F-E630-9345-8780-4676BA1A4920}" type="presParOf" srcId="{62CBF9EF-3ACD-3E49-BF98-3ECA510E06F3}" destId="{A124B1DD-B280-8749-BD6C-E0E6F5BB1FE1}" srcOrd="1" destOrd="0" presId="urn:microsoft.com/office/officeart/2005/8/layout/hierarchy1"/>
    <dgm:cxn modelId="{F93188DB-1FED-CF42-A011-2DC23B56194E}" type="presParOf" srcId="{B1052D18-397A-B241-8021-9D38CE4929D6}" destId="{A0F3256C-E97D-4448-8145-8CC791857C9F}" srcOrd="1" destOrd="0" presId="urn:microsoft.com/office/officeart/2005/8/layout/hierarchy1"/>
    <dgm:cxn modelId="{EA63BB96-1032-1347-A184-126BA9C57E5A}" type="presParOf" srcId="{A0F3256C-E97D-4448-8145-8CC791857C9F}" destId="{EBDB29C5-0F1F-E043-8A29-42ABDC9B3A85}" srcOrd="0" destOrd="0" presId="urn:microsoft.com/office/officeart/2005/8/layout/hierarchy1"/>
    <dgm:cxn modelId="{260E2AB5-E114-FA40-AD9D-71C3CCC76EC3}" type="presParOf" srcId="{EBDB29C5-0F1F-E043-8A29-42ABDC9B3A85}" destId="{36FE4C69-CC0B-BF4A-8A6F-6180F30FECA5}" srcOrd="0" destOrd="0" presId="urn:microsoft.com/office/officeart/2005/8/layout/hierarchy1"/>
    <dgm:cxn modelId="{A240A9FC-E399-334E-8104-5B7908EDE3D9}" type="presParOf" srcId="{EBDB29C5-0F1F-E043-8A29-42ABDC9B3A85}" destId="{FEF9B08F-99CD-1341-A018-FF76108E1643}" srcOrd="1" destOrd="0" presId="urn:microsoft.com/office/officeart/2005/8/layout/hierarchy1"/>
    <dgm:cxn modelId="{D985D6E3-E877-E241-A9AD-80D1AD45B646}" type="presParOf" srcId="{A0F3256C-E97D-4448-8145-8CC791857C9F}" destId="{59244646-3890-D040-88CD-F49EE3A3F28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93532-4077-1F4C-981D-2F1A215E3A91}">
      <dsp:nvSpPr>
        <dsp:cNvPr id="0" name=""/>
        <dsp:cNvSpPr/>
      </dsp:nvSpPr>
      <dsp:spPr>
        <a:xfrm>
          <a:off x="1227" y="41589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192C76-7CB3-AA4F-90E2-C6C8D9259457}">
      <dsp:nvSpPr>
        <dsp:cNvPr id="0" name=""/>
        <dsp:cNvSpPr/>
      </dsp:nvSpPr>
      <dsp:spPr>
        <a:xfrm>
          <a:off x="480082" y="87080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AU" sz="5000" kern="1200"/>
            <a:t>Key people – Challenges and influences</a:t>
          </a:r>
          <a:endParaRPr lang="en-US" sz="5000" kern="1200"/>
        </a:p>
      </dsp:txBody>
      <dsp:txXfrm>
        <a:off x="560236" y="950963"/>
        <a:ext cx="4149382" cy="2576345"/>
      </dsp:txXfrm>
    </dsp:sp>
    <dsp:sp modelId="{36FE4C69-CC0B-BF4A-8A6F-6180F30FECA5}">
      <dsp:nvSpPr>
        <dsp:cNvPr id="0" name=""/>
        <dsp:cNvSpPr/>
      </dsp:nvSpPr>
      <dsp:spPr>
        <a:xfrm>
          <a:off x="5268627" y="41589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F9B08F-99CD-1341-A018-FF76108E1643}">
      <dsp:nvSpPr>
        <dsp:cNvPr id="0" name=""/>
        <dsp:cNvSpPr/>
      </dsp:nvSpPr>
      <dsp:spPr>
        <a:xfrm>
          <a:off x="5747481" y="87080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AU" sz="5000" kern="1200"/>
            <a:t>Legacy</a:t>
          </a:r>
          <a:endParaRPr lang="en-US" sz="5000" kern="1200"/>
        </a:p>
      </dsp:txBody>
      <dsp:txXfrm>
        <a:off x="5827635" y="950963"/>
        <a:ext cx="4149382" cy="25763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9/5/23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844247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 name="Image"/>
          <p:cNvSpPr>
            <a:spLocks noGrp="1"/>
          </p:cNvSpPr>
          <p:nvPr>
            <p:ph type="pic" sz="half" idx="21"/>
          </p:nvPr>
        </p:nvSpPr>
        <p:spPr>
          <a:xfrm>
            <a:off x="6298406" y="1134071"/>
            <a:ext cx="5322094" cy="5987355"/>
          </a:xfrm>
          <a:prstGeom prst="rect">
            <a:avLst/>
          </a:prstGeom>
          <a:ln w="9525">
            <a:round/>
          </a:ln>
        </p:spPr>
        <p:txBody>
          <a:bodyPr lIns="91439" tIns="45719" rIns="91439" bIns="45719" anchor="t">
            <a:noAutofit/>
          </a:bodyPr>
          <a:lstStyle/>
          <a:p>
            <a:endParaRP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half" idx="1"/>
          </p:nvPr>
        </p:nvSpPr>
        <p:spPr>
          <a:xfrm>
            <a:off x="607219" y="1848445"/>
            <a:ext cx="5250656" cy="4554141"/>
          </a:xfrm>
          <a:prstGeom prst="rect">
            <a:avLst/>
          </a:prstGeom>
        </p:spPr>
        <p:txBody>
          <a:bodyPr/>
          <a:lstStyle>
            <a:lvl1pPr marL="276810" indent="-276810">
              <a:lnSpc>
                <a:spcPct val="120000"/>
              </a:lnSpc>
              <a:spcBef>
                <a:spcPts val="1687"/>
              </a:spcBef>
              <a:buBlip>
                <a:blip r:embed="rId2"/>
              </a:buBlip>
              <a:defRPr sz="2250"/>
            </a:lvl1pPr>
            <a:lvl2pPr marL="553621" indent="-276810">
              <a:lnSpc>
                <a:spcPct val="120000"/>
              </a:lnSpc>
              <a:spcBef>
                <a:spcPts val="1687"/>
              </a:spcBef>
              <a:buBlip>
                <a:blip r:embed="rId2"/>
              </a:buBlip>
              <a:defRPr sz="2250"/>
            </a:lvl2pPr>
            <a:lvl3pPr marL="830431" indent="-276810">
              <a:lnSpc>
                <a:spcPct val="120000"/>
              </a:lnSpc>
              <a:spcBef>
                <a:spcPts val="1687"/>
              </a:spcBef>
              <a:buBlip>
                <a:blip r:embed="rId2"/>
              </a:buBlip>
              <a:defRPr sz="2250"/>
            </a:lvl3pPr>
            <a:lvl4pPr marL="1107242" indent="-276810">
              <a:lnSpc>
                <a:spcPct val="120000"/>
              </a:lnSpc>
              <a:spcBef>
                <a:spcPts val="1687"/>
              </a:spcBef>
              <a:buBlip>
                <a:blip r:embed="rId2"/>
              </a:buBlip>
              <a:defRPr sz="2250"/>
            </a:lvl4pPr>
            <a:lvl5pPr marL="1384052" indent="-276810">
              <a:lnSpc>
                <a:spcPct val="120000"/>
              </a:lnSpc>
              <a:spcBef>
                <a:spcPts val="1687"/>
              </a:spcBef>
              <a:buBlip>
                <a:blip r:embed="rId2"/>
              </a:buBlip>
              <a:defRPr sz="2250"/>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7949476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 name="–Johnny Appleseed"/>
          <p:cNvSpPr txBox="1">
            <a:spLocks noGrp="1"/>
          </p:cNvSpPr>
          <p:nvPr>
            <p:ph type="body" sz="quarter" idx="21"/>
          </p:nvPr>
        </p:nvSpPr>
        <p:spPr>
          <a:xfrm>
            <a:off x="1916906" y="4670227"/>
            <a:ext cx="8346281" cy="403957"/>
          </a:xfrm>
          <a:prstGeom prst="rect">
            <a:avLst/>
          </a:prstGeom>
        </p:spPr>
        <p:txBody>
          <a:bodyPr anchor="t">
            <a:spAutoFit/>
          </a:bodyPr>
          <a:lstStyle>
            <a:lvl1pPr marL="0" indent="0" algn="ctr">
              <a:spcBef>
                <a:spcPts val="0"/>
              </a:spcBef>
              <a:buSzTx/>
              <a:buNone/>
              <a:defRPr sz="2250" i="1"/>
            </a:lvl1pPr>
          </a:lstStyle>
          <a:p>
            <a:r>
              <a:t>–Johnny Appleseed</a:t>
            </a:r>
          </a:p>
        </p:txBody>
      </p:sp>
      <p:sp>
        <p:nvSpPr>
          <p:cNvPr id="106" name="“Type a quote here”"/>
          <p:cNvSpPr txBox="1">
            <a:spLocks noGrp="1"/>
          </p:cNvSpPr>
          <p:nvPr>
            <p:ph type="body" sz="quarter" idx="22"/>
          </p:nvPr>
        </p:nvSpPr>
        <p:spPr>
          <a:xfrm>
            <a:off x="1916906" y="2955727"/>
            <a:ext cx="8346281" cy="369332"/>
          </a:xfrm>
          <a:prstGeom prst="rect">
            <a:avLst/>
          </a:prstGeom>
        </p:spPr>
        <p:txBody>
          <a:bodyPr>
            <a:spAutoFit/>
          </a:bodyPr>
          <a:lstStyle>
            <a:lvl1pPr marL="0" indent="0" algn="ctr">
              <a:spcBef>
                <a:spcPts val="1687"/>
              </a:spcBef>
              <a:buSzTx/>
              <a:buNone/>
            </a:lvl1pPr>
          </a:lstStyle>
          <a:p>
            <a:r>
              <a:t>“Type a quote here” </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605124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9/5/23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9/5/23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9/5/23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9/5/23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9/5/23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 id="2147483699" r:id="rId13"/>
    <p:sldLayoutId id="2147483700"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66288-7E5A-5A18-A127-FBF5B3A0D44B}"/>
              </a:ext>
            </a:extLst>
          </p:cNvPr>
          <p:cNvSpPr>
            <a:spLocks noGrp="1"/>
          </p:cNvSpPr>
          <p:nvPr>
            <p:ph type="title"/>
          </p:nvPr>
        </p:nvSpPr>
        <p:spPr>
          <a:xfrm>
            <a:off x="7859485" y="634946"/>
            <a:ext cx="3690257" cy="1450757"/>
          </a:xfrm>
        </p:spPr>
        <p:txBody>
          <a:bodyPr>
            <a:normAutofit/>
          </a:bodyPr>
          <a:lstStyle/>
          <a:p>
            <a:r>
              <a:rPr lang="en-US" dirty="0"/>
              <a:t>Challenges and Legacy</a:t>
            </a:r>
          </a:p>
        </p:txBody>
      </p:sp>
      <p:cxnSp>
        <p:nvCxnSpPr>
          <p:cNvPr id="2057" name="Straight Connector 2056">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44FAC9-0213-55D0-296A-78DDE872F695}"/>
              </a:ext>
            </a:extLst>
          </p:cNvPr>
          <p:cNvSpPr>
            <a:spLocks noGrp="1"/>
          </p:cNvSpPr>
          <p:nvPr>
            <p:ph idx="1"/>
          </p:nvPr>
        </p:nvSpPr>
        <p:spPr>
          <a:xfrm>
            <a:off x="7859485" y="2198914"/>
            <a:ext cx="3690257" cy="3670180"/>
          </a:xfrm>
        </p:spPr>
        <p:txBody>
          <a:bodyPr>
            <a:normAutofit/>
          </a:bodyPr>
          <a:lstStyle/>
          <a:p>
            <a:r>
              <a:rPr lang="en-US" dirty="0"/>
              <a:t>- </a:t>
            </a:r>
            <a:r>
              <a:rPr lang="en-US" b="1" i="1" dirty="0"/>
              <a:t>Describe</a:t>
            </a:r>
            <a:r>
              <a:rPr lang="en-US" dirty="0"/>
              <a:t> the challenges and legacy of JC</a:t>
            </a:r>
            <a:endParaRPr lang="en-US" u="sng" dirty="0"/>
          </a:p>
        </p:txBody>
      </p:sp>
      <p:sp>
        <p:nvSpPr>
          <p:cNvPr id="2059" name="Rectangle 2058">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61" name="Rectangle 2060">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ubtitle 2">
            <a:extLst>
              <a:ext uri="{FF2B5EF4-FFF2-40B4-BE49-F238E27FC236}">
                <a16:creationId xmlns:a16="http://schemas.microsoft.com/office/drawing/2014/main" id="{9AF52991-4EDF-A8E5-0A06-E823C979D93E}"/>
              </a:ext>
            </a:extLst>
          </p:cNvPr>
          <p:cNvSpPr txBox="1">
            <a:spLocks/>
          </p:cNvSpPr>
          <p:nvPr/>
        </p:nvSpPr>
        <p:spPr>
          <a:xfrm>
            <a:off x="8262851" y="6447707"/>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sz="1500" dirty="0" err="1">
                <a:solidFill>
                  <a:schemeClr val="bg1"/>
                </a:solidFill>
              </a:rPr>
              <a:t>Ms</a:t>
            </a:r>
            <a:r>
              <a:rPr lang="en-US" sz="1500" dirty="0">
                <a:solidFill>
                  <a:schemeClr val="bg1"/>
                </a:solidFill>
              </a:rPr>
              <a:t> Barrie</a:t>
            </a:r>
          </a:p>
        </p:txBody>
      </p:sp>
      <p:sp>
        <p:nvSpPr>
          <p:cNvPr id="5" name="Subtitle 2">
            <a:extLst>
              <a:ext uri="{FF2B5EF4-FFF2-40B4-BE49-F238E27FC236}">
                <a16:creationId xmlns:a16="http://schemas.microsoft.com/office/drawing/2014/main" id="{09344EC8-A66A-3780-B9F7-6B3591742A42}"/>
              </a:ext>
            </a:extLst>
          </p:cNvPr>
          <p:cNvSpPr txBox="1">
            <a:spLocks/>
          </p:cNvSpPr>
          <p:nvPr/>
        </p:nvSpPr>
        <p:spPr>
          <a:xfrm>
            <a:off x="202277" y="6514493"/>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500" dirty="0">
                <a:solidFill>
                  <a:schemeClr val="bg1"/>
                </a:solidFill>
              </a:rPr>
              <a:t>Week 7 Lesson 1</a:t>
            </a:r>
          </a:p>
        </p:txBody>
      </p:sp>
      <p:pic>
        <p:nvPicPr>
          <p:cNvPr id="1026" name="Picture 2" descr="Julius Caesar | Biography, Conquests, Facts, &amp; Death | Britannica">
            <a:extLst>
              <a:ext uri="{FF2B5EF4-FFF2-40B4-BE49-F238E27FC236}">
                <a16:creationId xmlns:a16="http://schemas.microsoft.com/office/drawing/2014/main" id="{3031CE66-342E-AB4A-64C5-B2318CE32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40" y="523684"/>
            <a:ext cx="7412806" cy="543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1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Marius and Sulla"/>
          <p:cNvSpPr txBox="1">
            <a:spLocks noGrp="1"/>
          </p:cNvSpPr>
          <p:nvPr>
            <p:ph type="title"/>
          </p:nvPr>
        </p:nvSpPr>
        <p:spPr>
          <a:prstGeom prst="rect">
            <a:avLst/>
          </a:prstGeom>
        </p:spPr>
        <p:txBody>
          <a:bodyPr/>
          <a:lstStyle>
            <a:lvl1pPr algn="ctr">
              <a:defRPr b="1"/>
            </a:lvl1pPr>
          </a:lstStyle>
          <a:p>
            <a:r>
              <a:t>Marius and Sulla</a:t>
            </a:r>
          </a:p>
        </p:txBody>
      </p:sp>
      <p:pic>
        <p:nvPicPr>
          <p:cNvPr id="170" name="Image" descr="Image"/>
          <p:cNvPicPr>
            <a:picLocks/>
          </p:cNvPicPr>
          <p:nvPr/>
        </p:nvPicPr>
        <p:blipFill>
          <a:blip r:embed="rId2"/>
          <a:stretch>
            <a:fillRect/>
          </a:stretch>
        </p:blipFill>
        <p:spPr>
          <a:xfrm>
            <a:off x="2032992" y="1732359"/>
            <a:ext cx="4009430" cy="4625578"/>
          </a:xfrm>
          <a:prstGeom prst="rect">
            <a:avLst/>
          </a:prstGeom>
        </p:spPr>
      </p:pic>
      <p:pic>
        <p:nvPicPr>
          <p:cNvPr id="171" name="Image" descr="Image"/>
          <p:cNvPicPr>
            <a:picLocks/>
          </p:cNvPicPr>
          <p:nvPr/>
        </p:nvPicPr>
        <p:blipFill>
          <a:blip r:embed="rId3"/>
          <a:stretch>
            <a:fillRect/>
          </a:stretch>
        </p:blipFill>
        <p:spPr>
          <a:xfrm>
            <a:off x="6243340" y="1732359"/>
            <a:ext cx="4009430" cy="4625578"/>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vernment was split between two factions, the optimates, or &quot;best men&quot;, faction, which championed the traditional organization of Roman government which kept most of the government in the hands of the senate and patricians, and the populares, which used"/>
          <p:cNvSpPr txBox="1">
            <a:spLocks noGrp="1"/>
          </p:cNvSpPr>
          <p:nvPr>
            <p:ph type="body" idx="1"/>
          </p:nvPr>
        </p:nvSpPr>
        <p:spPr>
          <a:prstGeom prst="rect">
            <a:avLst/>
          </a:prstGeom>
        </p:spPr>
        <p:txBody>
          <a:bodyPr anchor="t">
            <a:normAutofit/>
          </a:bodyPr>
          <a:lstStyle/>
          <a:p>
            <a:pPr defTabSz="209482">
              <a:spcBef>
                <a:spcPts val="1477"/>
              </a:spcBef>
              <a:buFont typeface="Arial" panose="020B0604020202020204" pitchFamily="34" charset="0"/>
              <a:buChar char="•"/>
              <a:defRPr sz="2193">
                <a:solidFill>
                  <a:srgbClr val="000000"/>
                </a:solidFill>
              </a:defRPr>
            </a:pPr>
            <a:r>
              <a:rPr dirty="0"/>
              <a:t> The division between </a:t>
            </a:r>
            <a:r>
              <a:rPr lang="en-AU" dirty="0"/>
              <a:t>the</a:t>
            </a:r>
            <a:r>
              <a:rPr dirty="0"/>
              <a:t> two factions</a:t>
            </a:r>
            <a:r>
              <a:rPr lang="en-AU" dirty="0"/>
              <a:t> (</a:t>
            </a:r>
            <a:r>
              <a:rPr lang="en-AU" dirty="0" err="1"/>
              <a:t>populares</a:t>
            </a:r>
            <a:r>
              <a:rPr lang="en-AU" dirty="0"/>
              <a:t> and optimates)</a:t>
            </a:r>
            <a:r>
              <a:rPr dirty="0"/>
              <a:t> had begun in earnest during the era of the Gracchi, two generations earlier, and the contest between them eventually led to the</a:t>
            </a:r>
            <a:r>
              <a:rPr lang="en-AU" dirty="0"/>
              <a:t> Caesarean Civil war</a:t>
            </a:r>
          </a:p>
          <a:p>
            <a:pPr defTabSz="209482">
              <a:spcBef>
                <a:spcPts val="1477"/>
              </a:spcBef>
              <a:buFont typeface="Arial" panose="020B0604020202020204" pitchFamily="34" charset="0"/>
              <a:buChar char="•"/>
              <a:defRPr sz="2193">
                <a:solidFill>
                  <a:srgbClr val="000000"/>
                </a:solidFill>
              </a:defRPr>
            </a:pPr>
            <a:r>
              <a:rPr dirty="0"/>
              <a:t> </a:t>
            </a:r>
            <a:r>
              <a:rPr lang="en-AU" dirty="0"/>
              <a:t>BUT </a:t>
            </a:r>
            <a:r>
              <a:rPr dirty="0"/>
              <a:t>forty years before their final show-down the parties engaged a terrific frenzy of bloodshed, known as the Civil War of Marius and Sulla. </a:t>
            </a:r>
            <a:endParaRPr lang="en-AU" dirty="0"/>
          </a:p>
          <a:p>
            <a:pPr defTabSz="209482">
              <a:spcBef>
                <a:spcPts val="1477"/>
              </a:spcBef>
              <a:buFont typeface="Arial" panose="020B0604020202020204" pitchFamily="34" charset="0"/>
              <a:buChar char="•"/>
              <a:defRPr sz="2193">
                <a:solidFill>
                  <a:srgbClr val="000000"/>
                </a:solidFill>
              </a:defRPr>
            </a:pPr>
            <a:r>
              <a:rPr lang="en-AU" dirty="0"/>
              <a:t> </a:t>
            </a:r>
            <a:r>
              <a:rPr dirty="0"/>
              <a:t>Although Marius himself was already dead before most of the fighting began, the </a:t>
            </a:r>
            <a:r>
              <a:rPr i="1" dirty="0" err="1"/>
              <a:t>populares</a:t>
            </a:r>
            <a:r>
              <a:rPr i="1" dirty="0"/>
              <a:t> </a:t>
            </a:r>
            <a:r>
              <a:rPr dirty="0"/>
              <a:t>party, which had supported Marius, was thereafter known as the "Party of Marius."</a:t>
            </a:r>
          </a:p>
          <a:p>
            <a:pPr defTabSz="209482">
              <a:spcBef>
                <a:spcPts val="1477"/>
              </a:spcBef>
              <a:buFont typeface="Arial" panose="020B0604020202020204" pitchFamily="34" charset="0"/>
              <a:buChar char="•"/>
              <a:defRPr sz="2193">
                <a:solidFill>
                  <a:srgbClr val="000000"/>
                </a:solidFill>
              </a:defRPr>
            </a:pPr>
            <a:r>
              <a:rPr lang="en-AU" dirty="0"/>
              <a:t> </a:t>
            </a:r>
            <a:r>
              <a:rPr dirty="0"/>
              <a:t>Sulla ordered him to divorce wife but refused - went into hiding but pardoned. Died 78 BCE</a:t>
            </a:r>
          </a:p>
        </p:txBody>
      </p:sp>
      <p:sp>
        <p:nvSpPr>
          <p:cNvPr id="174" name="Marius and Sulla"/>
          <p:cNvSpPr txBox="1">
            <a:spLocks noGrp="1"/>
          </p:cNvSpPr>
          <p:nvPr>
            <p:ph type="title"/>
          </p:nvPr>
        </p:nvSpPr>
        <p:spPr>
          <a:prstGeom prst="rect">
            <a:avLst/>
          </a:prstGeom>
        </p:spPr>
        <p:txBody>
          <a:bodyPr/>
          <a:lstStyle>
            <a:lvl1pPr algn="ctr">
              <a:defRPr b="1"/>
            </a:lvl1pPr>
          </a:lstStyle>
          <a:p>
            <a:r>
              <a:t>Marius and Sulla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ompey the Great"/>
          <p:cNvSpPr txBox="1">
            <a:spLocks noGrp="1"/>
          </p:cNvSpPr>
          <p:nvPr>
            <p:ph type="title"/>
          </p:nvPr>
        </p:nvSpPr>
        <p:spPr>
          <a:prstGeom prst="rect">
            <a:avLst/>
          </a:prstGeom>
        </p:spPr>
        <p:txBody>
          <a:bodyPr/>
          <a:lstStyle>
            <a:lvl1pPr algn="ctr">
              <a:defRPr b="1"/>
            </a:lvl1pPr>
          </a:lstStyle>
          <a:p>
            <a:r>
              <a:t>Pompey the Great</a:t>
            </a:r>
          </a:p>
        </p:txBody>
      </p:sp>
      <p:pic>
        <p:nvPicPr>
          <p:cNvPr id="177" name="Image" descr="Image"/>
          <p:cNvPicPr>
            <a:picLocks/>
          </p:cNvPicPr>
          <p:nvPr/>
        </p:nvPicPr>
        <p:blipFill>
          <a:blip r:embed="rId2"/>
          <a:stretch>
            <a:fillRect/>
          </a:stretch>
        </p:blipFill>
        <p:spPr>
          <a:xfrm>
            <a:off x="4091285" y="1812727"/>
            <a:ext cx="4009430" cy="4625578"/>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arried to Caesar’s daughter Julia…"/>
          <p:cNvSpPr txBox="1">
            <a:spLocks noGrp="1"/>
          </p:cNvSpPr>
          <p:nvPr>
            <p:ph type="body" idx="1"/>
          </p:nvPr>
        </p:nvSpPr>
        <p:spPr>
          <a:prstGeom prst="rect">
            <a:avLst/>
          </a:prstGeom>
        </p:spPr>
        <p:txBody>
          <a:bodyPr anchor="t">
            <a:normAutofit fontScale="85000" lnSpcReduction="20000"/>
          </a:bodyPr>
          <a:lstStyle/>
          <a:p>
            <a:pPr defTabSz="238235">
              <a:spcBef>
                <a:spcPts val="1687"/>
              </a:spcBef>
              <a:buFont typeface="Arial" panose="020B0604020202020204" pitchFamily="34" charset="0"/>
              <a:buChar char="•"/>
              <a:defRPr sz="2493"/>
            </a:pPr>
            <a:r>
              <a:rPr dirty="0"/>
              <a:t>Married to Caesar’s daughter Julia</a:t>
            </a:r>
          </a:p>
          <a:p>
            <a:pPr defTabSz="238235">
              <a:spcBef>
                <a:spcPts val="1687"/>
              </a:spcBef>
              <a:buFont typeface="Arial" panose="020B0604020202020204" pitchFamily="34" charset="0"/>
              <a:buChar char="•"/>
              <a:defRPr sz="2493"/>
            </a:pPr>
            <a:r>
              <a:rPr dirty="0"/>
              <a:t>106-48 BCE, was a general in the Roman army under the rule of Sulla.  </a:t>
            </a:r>
          </a:p>
          <a:p>
            <a:pPr defTabSz="238235">
              <a:spcBef>
                <a:spcPts val="1687"/>
              </a:spcBef>
              <a:buFont typeface="Arial" panose="020B0604020202020204" pitchFamily="34" charset="0"/>
              <a:buChar char="•"/>
              <a:defRPr sz="2493"/>
            </a:pPr>
            <a:r>
              <a:rPr dirty="0"/>
              <a:t>When Sulla died in 78 BCE Pompey took this opportunity to ask the Senate for a series of special high commands so he could deal with the revolts that were plaguing the Republic at that time.  </a:t>
            </a:r>
          </a:p>
          <a:p>
            <a:pPr defTabSz="238235">
              <a:spcBef>
                <a:spcPts val="1687"/>
              </a:spcBef>
              <a:buFont typeface="Arial" panose="020B0604020202020204" pitchFamily="34" charset="0"/>
              <a:buChar char="•"/>
              <a:defRPr sz="2493"/>
            </a:pPr>
            <a:r>
              <a:rPr dirty="0"/>
              <a:t>Pompey quickly dealt with the many problems plaguing Rome while all the time gaining more Senate approved powers.  </a:t>
            </a:r>
            <a:endParaRPr lang="en-AU" dirty="0"/>
          </a:p>
          <a:p>
            <a:pPr defTabSz="238235">
              <a:spcBef>
                <a:spcPts val="1687"/>
              </a:spcBef>
              <a:buFont typeface="Arial" panose="020B0604020202020204" pitchFamily="34" charset="0"/>
              <a:buChar char="•"/>
              <a:defRPr sz="2493"/>
            </a:pPr>
            <a:r>
              <a:rPr dirty="0"/>
              <a:t>In </a:t>
            </a:r>
            <a:r>
              <a:rPr lang="en-AU" dirty="0"/>
              <a:t>7</a:t>
            </a:r>
            <a:r>
              <a:rPr dirty="0"/>
              <a:t>0 BCE Pompey joined forces with the newly elected Consul, (and future triumvirate member), Crassus.  </a:t>
            </a:r>
          </a:p>
          <a:p>
            <a:pPr defTabSz="238235">
              <a:spcBef>
                <a:spcPts val="1687"/>
              </a:spcBef>
              <a:buFont typeface="Arial" panose="020B0604020202020204" pitchFamily="34" charset="0"/>
              <a:buChar char="•"/>
              <a:defRPr sz="2493"/>
            </a:pPr>
            <a:r>
              <a:rPr dirty="0"/>
              <a:t>Before Pompey joined the triumvirate he single-handedly redrew the map of the Eastern Mediterranean by developing new cities through conquest.  Pompey, through his victories had increased Rome’s annual income by 70 percent.</a:t>
            </a:r>
          </a:p>
        </p:txBody>
      </p:sp>
      <p:sp>
        <p:nvSpPr>
          <p:cNvPr id="180" name="Pompey the Great"/>
          <p:cNvSpPr txBox="1">
            <a:spLocks noGrp="1"/>
          </p:cNvSpPr>
          <p:nvPr>
            <p:ph type="title"/>
          </p:nvPr>
        </p:nvSpPr>
        <p:spPr>
          <a:prstGeom prst="rect">
            <a:avLst/>
          </a:prstGeom>
        </p:spPr>
        <p:txBody>
          <a:bodyPr/>
          <a:lstStyle>
            <a:lvl1pPr algn="ctr">
              <a:defRPr b="1"/>
            </a:lvl1pPr>
          </a:lstStyle>
          <a:p>
            <a:r>
              <a:t>Pompey the Great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rassus"/>
          <p:cNvSpPr txBox="1">
            <a:spLocks noGrp="1"/>
          </p:cNvSpPr>
          <p:nvPr>
            <p:ph type="title"/>
          </p:nvPr>
        </p:nvSpPr>
        <p:spPr>
          <a:xfrm>
            <a:off x="1979414" y="35719"/>
            <a:ext cx="8233172" cy="1428750"/>
          </a:xfrm>
          <a:prstGeom prst="rect">
            <a:avLst/>
          </a:prstGeom>
        </p:spPr>
        <p:txBody>
          <a:bodyPr/>
          <a:lstStyle>
            <a:lvl1pPr algn="ctr">
              <a:defRPr b="1"/>
            </a:lvl1pPr>
          </a:lstStyle>
          <a:p>
            <a:r>
              <a:t>Crassus</a:t>
            </a:r>
          </a:p>
        </p:txBody>
      </p:sp>
      <p:pic>
        <p:nvPicPr>
          <p:cNvPr id="183" name="Image" descr="Image"/>
          <p:cNvPicPr>
            <a:picLocks/>
          </p:cNvPicPr>
          <p:nvPr/>
        </p:nvPicPr>
        <p:blipFill>
          <a:blip r:embed="rId2"/>
          <a:stretch>
            <a:fillRect/>
          </a:stretch>
        </p:blipFill>
        <p:spPr>
          <a:xfrm>
            <a:off x="4091285" y="1750219"/>
            <a:ext cx="4009430" cy="4625578"/>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Wanted to further his name and status…"/>
          <p:cNvSpPr txBox="1">
            <a:spLocks noGrp="1"/>
          </p:cNvSpPr>
          <p:nvPr>
            <p:ph type="body" idx="1"/>
          </p:nvPr>
        </p:nvSpPr>
        <p:spPr>
          <a:prstGeom prst="rect">
            <a:avLst/>
          </a:prstGeom>
        </p:spPr>
        <p:txBody>
          <a:bodyPr anchor="t">
            <a:normAutofit fontScale="92500" lnSpcReduction="20000"/>
          </a:bodyPr>
          <a:lstStyle/>
          <a:p>
            <a:pPr defTabSz="221806">
              <a:spcBef>
                <a:spcPts val="1547"/>
              </a:spcBef>
              <a:buFont typeface="Arial" panose="020B0604020202020204" pitchFamily="34" charset="0"/>
              <a:buChar char="•"/>
              <a:defRPr sz="2322"/>
            </a:pPr>
            <a:r>
              <a:rPr dirty="0"/>
              <a:t>Wanted to further his name and status</a:t>
            </a:r>
          </a:p>
          <a:p>
            <a:pPr defTabSz="221806">
              <a:spcBef>
                <a:spcPts val="1547"/>
              </a:spcBef>
              <a:buFont typeface="Arial" panose="020B0604020202020204" pitchFamily="34" charset="0"/>
              <a:buChar char="•"/>
              <a:defRPr sz="2322"/>
            </a:pPr>
            <a:r>
              <a:rPr dirty="0"/>
              <a:t>Went to Syria </a:t>
            </a:r>
          </a:p>
          <a:p>
            <a:pPr defTabSz="221806">
              <a:spcBef>
                <a:spcPts val="1547"/>
              </a:spcBef>
              <a:buFont typeface="Arial" panose="020B0604020202020204" pitchFamily="34" charset="0"/>
              <a:buChar char="•"/>
              <a:defRPr sz="2322"/>
            </a:pPr>
            <a:r>
              <a:rPr dirty="0"/>
              <a:t>Killed in 53 BCE</a:t>
            </a:r>
          </a:p>
          <a:p>
            <a:pPr defTabSz="221806">
              <a:spcBef>
                <a:spcPts val="1547"/>
              </a:spcBef>
              <a:buFont typeface="Arial" panose="020B0604020202020204" pitchFamily="34" charset="0"/>
              <a:buChar char="•"/>
              <a:defRPr sz="2322"/>
            </a:pPr>
            <a:r>
              <a:rPr dirty="0"/>
              <a:t>Late Republic as Rome’s richest man.  Though not born into a life of money, Crassus gained much of his wealth through greedy schemes by becoming the cities greatest landlord. </a:t>
            </a:r>
          </a:p>
          <a:p>
            <a:pPr defTabSz="221806">
              <a:spcBef>
                <a:spcPts val="1547"/>
              </a:spcBef>
              <a:buFont typeface="Arial" panose="020B0604020202020204" pitchFamily="34" charset="0"/>
              <a:buChar char="•"/>
              <a:defRPr sz="2322"/>
            </a:pPr>
            <a:r>
              <a:rPr dirty="0"/>
              <a:t>Crassus used this money to support political ambitions, which lead to his being appointed Consul in 70 BCE.  </a:t>
            </a:r>
          </a:p>
          <a:p>
            <a:pPr defTabSz="221806">
              <a:spcBef>
                <a:spcPts val="1547"/>
              </a:spcBef>
              <a:buFont typeface="Arial" panose="020B0604020202020204" pitchFamily="34" charset="0"/>
              <a:buChar char="•"/>
              <a:defRPr sz="2322"/>
            </a:pPr>
            <a:r>
              <a:rPr dirty="0"/>
              <a:t>Crassus’s biggest military achievement was his defeat of Spartacus and the slave revolt in 71 BCE.  </a:t>
            </a:r>
          </a:p>
          <a:p>
            <a:pPr defTabSz="221806">
              <a:spcBef>
                <a:spcPts val="1547"/>
              </a:spcBef>
              <a:buFont typeface="Arial" panose="020B0604020202020204" pitchFamily="34" charset="0"/>
              <a:buChar char="•"/>
              <a:defRPr sz="2322"/>
            </a:pPr>
            <a:r>
              <a:rPr dirty="0"/>
              <a:t>Crassus, had joined forces in 70 BCE with Pompey, and would eventually help form Rome’s triumvirate by 60 BCE. </a:t>
            </a:r>
          </a:p>
        </p:txBody>
      </p:sp>
      <p:sp>
        <p:nvSpPr>
          <p:cNvPr id="186" name="Crassus"/>
          <p:cNvSpPr txBox="1">
            <a:spLocks noGrp="1"/>
          </p:cNvSpPr>
          <p:nvPr>
            <p:ph type="title"/>
          </p:nvPr>
        </p:nvSpPr>
        <p:spPr>
          <a:xfrm>
            <a:off x="1979414" y="35719"/>
            <a:ext cx="8233172" cy="1428750"/>
          </a:xfrm>
          <a:prstGeom prst="rect">
            <a:avLst/>
          </a:prstGeom>
        </p:spPr>
        <p:txBody>
          <a:bodyPr/>
          <a:lstStyle>
            <a:lvl1pPr algn="ctr">
              <a:defRPr b="1"/>
            </a:lvl1pPr>
          </a:lstStyle>
          <a:p>
            <a:r>
              <a:t>Crassus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leopatra VII and Caesarion"/>
          <p:cNvSpPr txBox="1">
            <a:spLocks noGrp="1"/>
          </p:cNvSpPr>
          <p:nvPr>
            <p:ph type="title"/>
          </p:nvPr>
        </p:nvSpPr>
        <p:spPr>
          <a:xfrm>
            <a:off x="1979414" y="35719"/>
            <a:ext cx="8233172" cy="1428750"/>
          </a:xfrm>
          <a:prstGeom prst="rect">
            <a:avLst/>
          </a:prstGeom>
        </p:spPr>
        <p:txBody>
          <a:bodyPr/>
          <a:lstStyle>
            <a:lvl1pPr algn="ctr">
              <a:defRPr b="1"/>
            </a:lvl1pPr>
          </a:lstStyle>
          <a:p>
            <a:r>
              <a:t>Cleopatra VII and Caesarion</a:t>
            </a:r>
          </a:p>
        </p:txBody>
      </p:sp>
      <p:pic>
        <p:nvPicPr>
          <p:cNvPr id="189" name="Image" descr="Image"/>
          <p:cNvPicPr>
            <a:picLocks/>
          </p:cNvPicPr>
          <p:nvPr/>
        </p:nvPicPr>
        <p:blipFill>
          <a:blip r:embed="rId2"/>
          <a:stretch>
            <a:fillRect/>
          </a:stretch>
        </p:blipFill>
        <p:spPr>
          <a:xfrm>
            <a:off x="6243340" y="1812727"/>
            <a:ext cx="4009430" cy="4625578"/>
          </a:xfrm>
          <a:prstGeom prst="rect">
            <a:avLst/>
          </a:prstGeom>
        </p:spPr>
      </p:pic>
      <p:pic>
        <p:nvPicPr>
          <p:cNvPr id="190" name="Image" descr="Image"/>
          <p:cNvPicPr>
            <a:picLocks/>
          </p:cNvPicPr>
          <p:nvPr/>
        </p:nvPicPr>
        <p:blipFill>
          <a:blip r:embed="rId3"/>
          <a:stretch>
            <a:fillRect/>
          </a:stretch>
        </p:blipFill>
        <p:spPr>
          <a:xfrm>
            <a:off x="2144613" y="1812727"/>
            <a:ext cx="4009430" cy="4625578"/>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Asked JC to help get throne - 47 BCE ruler…"/>
          <p:cNvSpPr txBox="1">
            <a:spLocks noGrp="1"/>
          </p:cNvSpPr>
          <p:nvPr>
            <p:ph type="body" idx="1"/>
          </p:nvPr>
        </p:nvSpPr>
        <p:spPr>
          <a:prstGeom prst="rect">
            <a:avLst/>
          </a:prstGeom>
        </p:spPr>
        <p:txBody>
          <a:bodyPr anchor="t">
            <a:normAutofit fontScale="92500" lnSpcReduction="20000"/>
          </a:bodyPr>
          <a:lstStyle/>
          <a:p>
            <a:pPr defTabSz="230021">
              <a:spcBef>
                <a:spcPts val="1617"/>
              </a:spcBef>
              <a:buFont typeface="Arial" panose="020B0604020202020204" pitchFamily="34" charset="0"/>
              <a:buChar char="•"/>
              <a:defRPr sz="2408"/>
            </a:pPr>
            <a:r>
              <a:rPr dirty="0"/>
              <a:t>Asked JC to help get throne - 47 BCE ruler</a:t>
            </a:r>
          </a:p>
          <a:p>
            <a:pPr defTabSz="230021">
              <a:spcBef>
                <a:spcPts val="1617"/>
              </a:spcBef>
              <a:buFont typeface="Arial" panose="020B0604020202020204" pitchFamily="34" charset="0"/>
              <a:buChar char="•"/>
              <a:defRPr sz="2408"/>
            </a:pPr>
            <a:r>
              <a:rPr dirty="0"/>
              <a:t>Caesarion - son of Caesar and Cleopatra</a:t>
            </a:r>
          </a:p>
          <a:p>
            <a:pPr defTabSz="230021">
              <a:spcBef>
                <a:spcPts val="1617"/>
              </a:spcBef>
              <a:buFont typeface="Arial" panose="020B0604020202020204" pitchFamily="34" charset="0"/>
              <a:buChar char="•"/>
              <a:defRPr sz="2408"/>
            </a:pPr>
            <a:r>
              <a:rPr dirty="0"/>
              <a:t>She had a later relationship to Marc Antony</a:t>
            </a:r>
          </a:p>
          <a:p>
            <a:pPr defTabSz="230021">
              <a:spcBef>
                <a:spcPts val="1617"/>
              </a:spcBef>
              <a:buFont typeface="Arial" panose="020B0604020202020204" pitchFamily="34" charset="0"/>
              <a:buChar char="•"/>
              <a:defRPr sz="2408"/>
            </a:pPr>
            <a:r>
              <a:rPr dirty="0"/>
              <a:t>69 </a:t>
            </a:r>
            <a:r>
              <a:rPr dirty="0" err="1"/>
              <a:t>bc</a:t>
            </a:r>
            <a:r>
              <a:rPr dirty="0"/>
              <a:t> Cleopatra was 18 years old when she and her 10-year-old brother, Ptolemy XIII, inherited the throne of Egypt. As was the Egyptian custom, she married her brother.</a:t>
            </a:r>
          </a:p>
          <a:p>
            <a:pPr defTabSz="230021">
              <a:spcBef>
                <a:spcPts val="1617"/>
              </a:spcBef>
              <a:buFont typeface="Arial" panose="020B0604020202020204" pitchFamily="34" charset="0"/>
              <a:buChar char="•"/>
              <a:defRPr sz="2408"/>
            </a:pPr>
            <a:r>
              <a:rPr dirty="0"/>
              <a:t>	In 48 </a:t>
            </a:r>
            <a:r>
              <a:rPr dirty="0" err="1"/>
              <a:t>bc</a:t>
            </a:r>
            <a:r>
              <a:rPr dirty="0"/>
              <a:t> Julius Caesar arrived in Egypt in the middle of a power struggle between Cleopatra and Ptolemy. Caesar helped Cleopatra defeat Ptolemy and she became queen of Egypt.	</a:t>
            </a:r>
          </a:p>
          <a:p>
            <a:pPr defTabSz="230021">
              <a:spcBef>
                <a:spcPts val="1617"/>
              </a:spcBef>
              <a:buFont typeface="Arial" panose="020B0604020202020204" pitchFamily="34" charset="0"/>
              <a:buChar char="•"/>
              <a:defRPr sz="2408"/>
            </a:pPr>
            <a:r>
              <a:rPr dirty="0"/>
              <a:t>Cleopatra lived in Rome from 46 </a:t>
            </a:r>
            <a:r>
              <a:rPr dirty="0" err="1"/>
              <a:t>bc</a:t>
            </a:r>
            <a:r>
              <a:rPr dirty="0"/>
              <a:t> until Caesar’s assassination in 44 </a:t>
            </a:r>
            <a:r>
              <a:rPr dirty="0" err="1"/>
              <a:t>bc</a:t>
            </a:r>
            <a:r>
              <a:rPr dirty="0"/>
              <a:t>.</a:t>
            </a:r>
          </a:p>
          <a:p>
            <a:pPr defTabSz="230021">
              <a:spcBef>
                <a:spcPts val="1617"/>
              </a:spcBef>
              <a:buFont typeface="Arial" panose="020B0604020202020204" pitchFamily="34" charset="0"/>
              <a:buChar char="•"/>
              <a:defRPr sz="2408"/>
            </a:pPr>
            <a:r>
              <a:rPr dirty="0"/>
              <a:t>In 41 </a:t>
            </a:r>
            <a:r>
              <a:rPr dirty="0" err="1"/>
              <a:t>bc</a:t>
            </a:r>
            <a:r>
              <a:rPr dirty="0"/>
              <a:t> Cleopatra met Marc Antony. The two later married and had three children.</a:t>
            </a:r>
          </a:p>
        </p:txBody>
      </p:sp>
      <p:sp>
        <p:nvSpPr>
          <p:cNvPr id="193" name="Cleopatra and Caesarion"/>
          <p:cNvSpPr txBox="1">
            <a:spLocks noGrp="1"/>
          </p:cNvSpPr>
          <p:nvPr>
            <p:ph type="title"/>
          </p:nvPr>
        </p:nvSpPr>
        <p:spPr>
          <a:xfrm>
            <a:off x="1979414" y="35719"/>
            <a:ext cx="8233172" cy="1428750"/>
          </a:xfrm>
          <a:prstGeom prst="rect">
            <a:avLst/>
          </a:prstGeom>
        </p:spPr>
        <p:txBody>
          <a:bodyPr/>
          <a:lstStyle>
            <a:lvl1pPr algn="ctr">
              <a:defRPr b="1"/>
            </a:lvl1pPr>
          </a:lstStyle>
          <a:p>
            <a:r>
              <a:t>Cleopatra and Caesarion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tolemy XIII"/>
          <p:cNvSpPr txBox="1">
            <a:spLocks noGrp="1"/>
          </p:cNvSpPr>
          <p:nvPr>
            <p:ph type="title"/>
          </p:nvPr>
        </p:nvSpPr>
        <p:spPr>
          <a:xfrm>
            <a:off x="1979414" y="26789"/>
            <a:ext cx="8233172" cy="1428750"/>
          </a:xfrm>
          <a:prstGeom prst="rect">
            <a:avLst/>
          </a:prstGeom>
        </p:spPr>
        <p:txBody>
          <a:bodyPr/>
          <a:lstStyle>
            <a:lvl1pPr algn="ctr">
              <a:defRPr b="1"/>
            </a:lvl1pPr>
          </a:lstStyle>
          <a:p>
            <a:r>
              <a:t>Ptolemy XIII</a:t>
            </a:r>
          </a:p>
        </p:txBody>
      </p:sp>
      <p:pic>
        <p:nvPicPr>
          <p:cNvPr id="196" name="Image" descr="Image"/>
          <p:cNvPicPr>
            <a:picLocks/>
          </p:cNvPicPr>
          <p:nvPr/>
        </p:nvPicPr>
        <p:blipFill>
          <a:blip r:embed="rId2"/>
          <a:stretch>
            <a:fillRect/>
          </a:stretch>
        </p:blipFill>
        <p:spPr>
          <a:xfrm>
            <a:off x="3827859" y="1696641"/>
            <a:ext cx="4009430" cy="4625578"/>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tolemy XIII Theos Philopator (The Father-loving God, born 62/61 BCE, died 47 BCE) was pharaoh of Egypt from 51 BCE until his death.…"/>
          <p:cNvSpPr txBox="1">
            <a:spLocks noGrp="1"/>
          </p:cNvSpPr>
          <p:nvPr>
            <p:ph type="body" idx="1"/>
          </p:nvPr>
        </p:nvSpPr>
        <p:spPr>
          <a:prstGeom prst="rect">
            <a:avLst/>
          </a:prstGeom>
        </p:spPr>
        <p:txBody>
          <a:bodyPr anchor="t">
            <a:normAutofit fontScale="92500" lnSpcReduction="20000"/>
          </a:bodyPr>
          <a:lstStyle/>
          <a:p>
            <a:pPr defTabSz="295741">
              <a:spcBef>
                <a:spcPts val="2109"/>
              </a:spcBef>
              <a:buFont typeface="Arial" panose="020B0604020202020204" pitchFamily="34" charset="0"/>
              <a:buChar char="•"/>
              <a:defRPr sz="3096"/>
            </a:pPr>
            <a:r>
              <a:rPr dirty="0"/>
              <a:t>Ptolemy XIII Theos </a:t>
            </a:r>
            <a:r>
              <a:rPr dirty="0" err="1"/>
              <a:t>Philopator</a:t>
            </a:r>
            <a:r>
              <a:rPr dirty="0"/>
              <a:t> (The Father-loving God, born 62/61 BCE, died 47 BCE) was pharaoh of Egypt from 51 BCE until his death.</a:t>
            </a:r>
          </a:p>
          <a:p>
            <a:pPr defTabSz="295741">
              <a:spcBef>
                <a:spcPts val="2109"/>
              </a:spcBef>
              <a:buFont typeface="Arial" panose="020B0604020202020204" pitchFamily="34" charset="0"/>
              <a:buChar char="•"/>
              <a:defRPr sz="3096"/>
            </a:pPr>
            <a:r>
              <a:rPr dirty="0"/>
              <a:t>His reign began as co-ruler with his sister, the famous Cleopatra VII, following the wishes of their father, Ptolemy XII Auletes. </a:t>
            </a:r>
          </a:p>
          <a:p>
            <a:pPr defTabSz="295741">
              <a:spcBef>
                <a:spcPts val="2109"/>
              </a:spcBef>
              <a:buFont typeface="Arial" panose="020B0604020202020204" pitchFamily="34" charset="0"/>
              <a:buChar char="•"/>
              <a:defRPr sz="3096"/>
            </a:pPr>
            <a:r>
              <a:rPr dirty="0"/>
              <a:t>Ptolemy battled with Julius Caesar for control of Egypt but was defeated at the Battle of the Nile in 47 BCE. </a:t>
            </a:r>
          </a:p>
          <a:p>
            <a:pPr defTabSz="295741">
              <a:spcBef>
                <a:spcPts val="2109"/>
              </a:spcBef>
              <a:buFont typeface="Arial" panose="020B0604020202020204" pitchFamily="34" charset="0"/>
              <a:buChar char="•"/>
              <a:defRPr sz="3096"/>
            </a:pPr>
            <a:r>
              <a:rPr dirty="0"/>
              <a:t>He drowned, aged 15, while trying to escape the victorious Roman dictator.  </a:t>
            </a:r>
          </a:p>
        </p:txBody>
      </p:sp>
      <p:sp>
        <p:nvSpPr>
          <p:cNvPr id="199" name="Ptolemy XIII"/>
          <p:cNvSpPr txBox="1">
            <a:spLocks noGrp="1"/>
          </p:cNvSpPr>
          <p:nvPr>
            <p:ph type="title"/>
          </p:nvPr>
        </p:nvSpPr>
        <p:spPr>
          <a:xfrm>
            <a:off x="1979414" y="35719"/>
            <a:ext cx="8233172" cy="1428750"/>
          </a:xfrm>
          <a:prstGeom prst="rect">
            <a:avLst/>
          </a:prstGeom>
        </p:spPr>
        <p:txBody>
          <a:bodyPr/>
          <a:lstStyle>
            <a:lvl1pPr algn="ctr">
              <a:defRPr b="1"/>
            </a:lvl1pPr>
          </a:lstStyle>
          <a:p>
            <a:r>
              <a:t>Ptolemy XIII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verview:"/>
          <p:cNvSpPr txBox="1">
            <a:spLocks noGrp="1"/>
          </p:cNvSpPr>
          <p:nvPr>
            <p:ph type="title"/>
          </p:nvPr>
        </p:nvSpPr>
        <p:spPr>
          <a:prstGeom prst="rect">
            <a:avLst/>
          </a:prstGeom>
        </p:spPr>
        <p:txBody>
          <a:bodyPr/>
          <a:lstStyle/>
          <a:p>
            <a:r>
              <a:t>Overview:</a:t>
            </a:r>
          </a:p>
        </p:txBody>
      </p:sp>
      <p:sp>
        <p:nvSpPr>
          <p:cNvPr id="142" name="Roman Emperors had a great deal of power and control. They were responsible as the head of the judicial system and courts. They also controlled the Empire’s religion. They were the commander and chief of the military. Augustus Caesar, who instituted the "/>
          <p:cNvSpPr txBox="1">
            <a:spLocks noGrp="1"/>
          </p:cNvSpPr>
          <p:nvPr>
            <p:ph type="body" idx="1"/>
          </p:nvPr>
        </p:nvSpPr>
        <p:spPr>
          <a:xfrm>
            <a:off x="951470" y="1845734"/>
            <a:ext cx="10204210" cy="4023360"/>
          </a:xfrm>
          <a:prstGeom prst="rect">
            <a:avLst/>
          </a:prstGeom>
        </p:spPr>
        <p:txBody>
          <a:bodyPr>
            <a:normAutofit fontScale="85000" lnSpcReduction="20000"/>
          </a:bodyPr>
          <a:lstStyle/>
          <a:p>
            <a:pPr marL="0" indent="0" algn="ctr" defTabSz="254666">
              <a:spcBef>
                <a:spcPts val="1828"/>
              </a:spcBef>
              <a:buNone/>
              <a:defRPr sz="2666"/>
            </a:pPr>
            <a:r>
              <a:rPr b="1" i="1" dirty="0">
                <a:solidFill>
                  <a:schemeClr val="accent6"/>
                </a:solidFill>
              </a:rPr>
              <a:t>Roman Emperors had a great deal of power and control. They were responsible as the head of the judicial system and courts. They also controlled the Empire’s religion. They were the commander and chief of the military. Augustus Caesar, who instituted the famous Pax Romana (Roman Peace) used the title of Senator, not Emperor.</a:t>
            </a:r>
          </a:p>
          <a:p>
            <a:pPr defTabSz="254666">
              <a:spcBef>
                <a:spcPts val="1828"/>
              </a:spcBef>
              <a:buFont typeface="Arial" panose="020B0604020202020204" pitchFamily="34" charset="0"/>
              <a:buChar char="•"/>
              <a:defRPr sz="2666"/>
            </a:pPr>
            <a:r>
              <a:rPr lang="en-AU" dirty="0"/>
              <a:t> </a:t>
            </a:r>
            <a:r>
              <a:rPr dirty="0"/>
              <a:t>In 45 B</a:t>
            </a:r>
            <a:r>
              <a:rPr lang="en-AU" dirty="0"/>
              <a:t>CE</a:t>
            </a:r>
            <a:r>
              <a:rPr dirty="0"/>
              <a:t>, Caesar became the first </a:t>
            </a:r>
            <a:r>
              <a:rPr b="1" i="1" u="sng" dirty="0"/>
              <a:t>dictator</a:t>
            </a:r>
            <a:r>
              <a:rPr dirty="0"/>
              <a:t> of Rome after he defeated Pompey in a civil war.</a:t>
            </a:r>
          </a:p>
          <a:p>
            <a:pPr defTabSz="254666">
              <a:spcBef>
                <a:spcPts val="1828"/>
              </a:spcBef>
              <a:buFont typeface="Arial" panose="020B0604020202020204" pitchFamily="34" charset="0"/>
              <a:buChar char="•"/>
              <a:defRPr sz="2666"/>
            </a:pPr>
            <a:r>
              <a:rPr dirty="0"/>
              <a:t>People wanted to see him in a strong position of power so that he could solve the problems of </a:t>
            </a:r>
            <a:r>
              <a:rPr b="1" i="1" u="sng" dirty="0"/>
              <a:t>crime, hunger, unemployment and taxes</a:t>
            </a:r>
            <a:r>
              <a:rPr dirty="0"/>
              <a:t>.</a:t>
            </a:r>
          </a:p>
          <a:p>
            <a:pPr defTabSz="254666">
              <a:spcBef>
                <a:spcPts val="1828"/>
              </a:spcBef>
              <a:buFont typeface="Arial" panose="020B0604020202020204" pitchFamily="34" charset="0"/>
              <a:buChar char="•"/>
              <a:defRPr sz="2666"/>
            </a:pPr>
            <a:r>
              <a:rPr dirty="0"/>
              <a:t>One of the laws of the original Twelve Tables was that no general could enter the city with his army. Julius Caesar ignored this law. In 49 </a:t>
            </a:r>
            <a:r>
              <a:rPr lang="en-AU" dirty="0"/>
              <a:t>BCE</a:t>
            </a:r>
            <a:r>
              <a:rPr dirty="0"/>
              <a:t>, he entered Rome with the Roman Legion and took over the government. </a:t>
            </a:r>
          </a:p>
        </p:txBody>
      </p:sp>
      <p:pic>
        <p:nvPicPr>
          <p:cNvPr id="143" name="download.png" descr="download.png"/>
          <p:cNvPicPr>
            <a:picLocks noChangeAspect="1"/>
          </p:cNvPicPr>
          <p:nvPr/>
        </p:nvPicPr>
        <p:blipFill>
          <a:blip r:embed="rId2"/>
          <a:stretch>
            <a:fillRect/>
          </a:stretch>
        </p:blipFill>
        <p:spPr>
          <a:xfrm>
            <a:off x="10931063" y="286603"/>
            <a:ext cx="975848" cy="97584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harnaces"/>
          <p:cNvSpPr txBox="1">
            <a:spLocks noGrp="1"/>
          </p:cNvSpPr>
          <p:nvPr>
            <p:ph type="title"/>
          </p:nvPr>
        </p:nvSpPr>
        <p:spPr>
          <a:xfrm>
            <a:off x="1979414" y="35719"/>
            <a:ext cx="8233172" cy="1428750"/>
          </a:xfrm>
          <a:prstGeom prst="rect">
            <a:avLst/>
          </a:prstGeom>
        </p:spPr>
        <p:txBody>
          <a:bodyPr/>
          <a:lstStyle>
            <a:lvl1pPr algn="ctr">
              <a:defRPr b="1"/>
            </a:lvl1pPr>
          </a:lstStyle>
          <a:p>
            <a:r>
              <a:t>Pharnaces</a:t>
            </a:r>
          </a:p>
        </p:txBody>
      </p:sp>
      <p:pic>
        <p:nvPicPr>
          <p:cNvPr id="202" name="Image" descr="Image"/>
          <p:cNvPicPr>
            <a:picLocks/>
          </p:cNvPicPr>
          <p:nvPr/>
        </p:nvPicPr>
        <p:blipFill>
          <a:blip r:embed="rId2"/>
          <a:stretch>
            <a:fillRect/>
          </a:stretch>
        </p:blipFill>
        <p:spPr>
          <a:xfrm>
            <a:off x="4091285" y="1812727"/>
            <a:ext cx="4009430" cy="4625578"/>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Battle of Zela 47 BC - Pharnaces II of the Kingdom of Pontus (Turkey)…"/>
          <p:cNvSpPr txBox="1">
            <a:spLocks noGrp="1"/>
          </p:cNvSpPr>
          <p:nvPr>
            <p:ph type="body" idx="1"/>
          </p:nvPr>
        </p:nvSpPr>
        <p:spPr>
          <a:prstGeom prst="rect">
            <a:avLst/>
          </a:prstGeom>
        </p:spPr>
        <p:txBody>
          <a:bodyPr anchor="t">
            <a:normAutofit fontScale="85000" lnSpcReduction="10000"/>
          </a:bodyPr>
          <a:lstStyle/>
          <a:p>
            <a:pPr defTabSz="324493">
              <a:spcBef>
                <a:spcPts val="2320"/>
              </a:spcBef>
              <a:buFont typeface="Arial" panose="020B0604020202020204" pitchFamily="34" charset="0"/>
              <a:buChar char="•"/>
              <a:defRPr sz="3397"/>
            </a:pPr>
            <a:r>
              <a:rPr dirty="0"/>
              <a:t>Battle of </a:t>
            </a:r>
            <a:r>
              <a:rPr dirty="0" err="1"/>
              <a:t>Zela</a:t>
            </a:r>
            <a:r>
              <a:rPr dirty="0"/>
              <a:t> 47 BC - </a:t>
            </a:r>
            <a:r>
              <a:rPr dirty="0" err="1"/>
              <a:t>Pharnaces</a:t>
            </a:r>
            <a:r>
              <a:rPr dirty="0"/>
              <a:t> II of the Kingdom of Pontus (Turkey)</a:t>
            </a:r>
          </a:p>
          <a:p>
            <a:pPr defTabSz="324493">
              <a:spcBef>
                <a:spcPts val="2320"/>
              </a:spcBef>
              <a:buFont typeface="Arial" panose="020B0604020202020204" pitchFamily="34" charset="0"/>
              <a:buChar char="•"/>
              <a:defRPr sz="3397"/>
            </a:pPr>
            <a:r>
              <a:rPr dirty="0"/>
              <a:t>Defeated by JC</a:t>
            </a:r>
          </a:p>
          <a:p>
            <a:pPr defTabSz="324493">
              <a:spcBef>
                <a:spcPts val="2320"/>
              </a:spcBef>
              <a:buFont typeface="Arial" panose="020B0604020202020204" pitchFamily="34" charset="0"/>
              <a:buChar char="•"/>
              <a:defRPr sz="3397"/>
            </a:pPr>
            <a:r>
              <a:rPr dirty="0"/>
              <a:t>Caesar travelled </a:t>
            </a:r>
            <a:r>
              <a:rPr dirty="0" err="1"/>
              <a:t>thorugh</a:t>
            </a:r>
            <a:r>
              <a:rPr dirty="0"/>
              <a:t> Asia Minor and settled the disturbances there, including those made by </a:t>
            </a:r>
            <a:r>
              <a:rPr dirty="0" err="1"/>
              <a:t>Pharnaces</a:t>
            </a:r>
            <a:r>
              <a:rPr dirty="0"/>
              <a:t>, a rebellious King. </a:t>
            </a:r>
          </a:p>
          <a:p>
            <a:pPr defTabSz="324493">
              <a:spcBef>
                <a:spcPts val="2320"/>
              </a:spcBef>
              <a:buFont typeface="Arial" panose="020B0604020202020204" pitchFamily="34" charset="0"/>
              <a:buChar char="•"/>
              <a:defRPr sz="3397"/>
            </a:pPr>
            <a:r>
              <a:rPr dirty="0"/>
              <a:t>It was after defeating </a:t>
            </a:r>
            <a:r>
              <a:rPr dirty="0" err="1"/>
              <a:t>Pharnaces</a:t>
            </a:r>
            <a:r>
              <a:rPr dirty="0"/>
              <a:t> that Caesar coined the phrase “</a:t>
            </a:r>
            <a:r>
              <a:rPr i="1" dirty="0" err="1"/>
              <a:t>veni</a:t>
            </a:r>
            <a:r>
              <a:rPr i="1" dirty="0"/>
              <a:t>, </a:t>
            </a:r>
            <a:r>
              <a:rPr i="1" dirty="0" err="1"/>
              <a:t>vidi</a:t>
            </a:r>
            <a:r>
              <a:rPr i="1" dirty="0"/>
              <a:t>, vici</a:t>
            </a:r>
            <a:r>
              <a:rPr dirty="0"/>
              <a:t>” which means “I came, I saw, I overcame”</a:t>
            </a:r>
          </a:p>
        </p:txBody>
      </p:sp>
      <p:sp>
        <p:nvSpPr>
          <p:cNvPr id="205" name="Pharnaces"/>
          <p:cNvSpPr txBox="1">
            <a:spLocks noGrp="1"/>
          </p:cNvSpPr>
          <p:nvPr>
            <p:ph type="title"/>
          </p:nvPr>
        </p:nvSpPr>
        <p:spPr>
          <a:xfrm>
            <a:off x="1979414" y="35719"/>
            <a:ext cx="8233172" cy="1428750"/>
          </a:xfrm>
          <a:prstGeom prst="rect">
            <a:avLst/>
          </a:prstGeom>
        </p:spPr>
        <p:txBody>
          <a:bodyPr/>
          <a:lstStyle>
            <a:lvl1pPr algn="ctr">
              <a:defRPr b="1"/>
            </a:lvl1pPr>
          </a:lstStyle>
          <a:p>
            <a:r>
              <a:t>Pharnaces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Marc Antony"/>
          <p:cNvSpPr txBox="1">
            <a:spLocks noGrp="1"/>
          </p:cNvSpPr>
          <p:nvPr>
            <p:ph type="title"/>
          </p:nvPr>
        </p:nvSpPr>
        <p:spPr>
          <a:xfrm>
            <a:off x="1979414" y="35719"/>
            <a:ext cx="8233172" cy="1428750"/>
          </a:xfrm>
          <a:prstGeom prst="rect">
            <a:avLst/>
          </a:prstGeom>
        </p:spPr>
        <p:txBody>
          <a:bodyPr/>
          <a:lstStyle>
            <a:lvl1pPr algn="ctr">
              <a:defRPr b="1"/>
            </a:lvl1pPr>
          </a:lstStyle>
          <a:p>
            <a:r>
              <a:t>Marc Antony</a:t>
            </a:r>
          </a:p>
        </p:txBody>
      </p:sp>
      <p:pic>
        <p:nvPicPr>
          <p:cNvPr id="208" name="Image" descr="Image"/>
          <p:cNvPicPr>
            <a:picLocks/>
          </p:cNvPicPr>
          <p:nvPr/>
        </p:nvPicPr>
        <p:blipFill>
          <a:blip r:embed="rId2"/>
          <a:stretch>
            <a:fillRect/>
          </a:stretch>
        </p:blipFill>
        <p:spPr>
          <a:xfrm>
            <a:off x="4091285" y="1812727"/>
            <a:ext cx="4009430" cy="4625578"/>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econd Triumvirate - after JC’s death…"/>
          <p:cNvSpPr txBox="1">
            <a:spLocks noGrp="1"/>
          </p:cNvSpPr>
          <p:nvPr>
            <p:ph type="body" idx="1"/>
          </p:nvPr>
        </p:nvSpPr>
        <p:spPr>
          <a:prstGeom prst="rect">
            <a:avLst/>
          </a:prstGeom>
        </p:spPr>
        <p:txBody>
          <a:bodyPr anchor="t">
            <a:normAutofit fontScale="92500" lnSpcReduction="20000"/>
          </a:bodyPr>
          <a:lstStyle/>
          <a:p>
            <a:pPr defTabSz="365568">
              <a:spcBef>
                <a:spcPts val="2601"/>
              </a:spcBef>
              <a:buFont typeface="Arial" panose="020B0604020202020204" pitchFamily="34" charset="0"/>
              <a:buChar char="•"/>
              <a:defRPr sz="3827"/>
            </a:pPr>
            <a:r>
              <a:rPr dirty="0"/>
              <a:t>Second Triumvirate - after JC’s death</a:t>
            </a:r>
          </a:p>
          <a:p>
            <a:pPr defTabSz="365568">
              <a:spcBef>
                <a:spcPts val="2601"/>
              </a:spcBef>
              <a:buFont typeface="Arial" panose="020B0604020202020204" pitchFamily="34" charset="0"/>
              <a:buChar char="•"/>
              <a:defRPr sz="3827"/>
            </a:pPr>
            <a:r>
              <a:rPr dirty="0"/>
              <a:t>Supporter of JC and fought in Gaul</a:t>
            </a:r>
          </a:p>
          <a:p>
            <a:pPr defTabSz="365568">
              <a:spcBef>
                <a:spcPts val="2601"/>
              </a:spcBef>
              <a:buFont typeface="Arial" panose="020B0604020202020204" pitchFamily="34" charset="0"/>
              <a:buChar char="•"/>
              <a:defRPr sz="3827"/>
            </a:pPr>
            <a:r>
              <a:rPr dirty="0"/>
              <a:t>Strained for power w/Octavian - married his sister</a:t>
            </a:r>
          </a:p>
          <a:p>
            <a:pPr defTabSz="365568">
              <a:spcBef>
                <a:spcPts val="2601"/>
              </a:spcBef>
              <a:buFont typeface="Arial" panose="020B0604020202020204" pitchFamily="34" charset="0"/>
              <a:buChar char="•"/>
              <a:defRPr sz="3827"/>
            </a:pPr>
            <a:r>
              <a:rPr dirty="0"/>
              <a:t>Civil War in 31BC - Roman Senate under Octavian declared war on Cleopatra and Marc Antony as traitor</a:t>
            </a:r>
          </a:p>
          <a:p>
            <a:pPr defTabSz="365568">
              <a:spcBef>
                <a:spcPts val="2601"/>
              </a:spcBef>
              <a:buFont typeface="Arial" panose="020B0604020202020204" pitchFamily="34" charset="0"/>
              <a:buChar char="•"/>
              <a:defRPr sz="3827"/>
            </a:pPr>
            <a:r>
              <a:rPr dirty="0"/>
              <a:t>Defeated at Battle of Actium - committed suicide</a:t>
            </a:r>
          </a:p>
        </p:txBody>
      </p:sp>
      <p:sp>
        <p:nvSpPr>
          <p:cNvPr id="211" name="Marc Antony"/>
          <p:cNvSpPr txBox="1">
            <a:spLocks noGrp="1"/>
          </p:cNvSpPr>
          <p:nvPr>
            <p:ph type="title"/>
          </p:nvPr>
        </p:nvSpPr>
        <p:spPr>
          <a:xfrm>
            <a:off x="1979414" y="35719"/>
            <a:ext cx="8233172" cy="1428750"/>
          </a:xfrm>
          <a:prstGeom prst="rect">
            <a:avLst/>
          </a:prstGeom>
        </p:spPr>
        <p:txBody>
          <a:bodyPr/>
          <a:lstStyle>
            <a:lvl1pPr algn="ctr">
              <a:defRPr b="1"/>
            </a:lvl1pPr>
          </a:lstStyle>
          <a:p>
            <a:r>
              <a:t>Marc Antony</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Octavian/Augustus"/>
          <p:cNvSpPr txBox="1">
            <a:spLocks noGrp="1"/>
          </p:cNvSpPr>
          <p:nvPr>
            <p:ph type="title"/>
          </p:nvPr>
        </p:nvSpPr>
        <p:spPr>
          <a:xfrm>
            <a:off x="1979414" y="35719"/>
            <a:ext cx="8233172" cy="1428750"/>
          </a:xfrm>
          <a:prstGeom prst="rect">
            <a:avLst/>
          </a:prstGeom>
        </p:spPr>
        <p:txBody>
          <a:bodyPr/>
          <a:lstStyle>
            <a:lvl1pPr algn="ctr">
              <a:defRPr b="1"/>
            </a:lvl1pPr>
          </a:lstStyle>
          <a:p>
            <a:r>
              <a:t>Octavian/Augustus</a:t>
            </a:r>
          </a:p>
        </p:txBody>
      </p:sp>
      <p:pic>
        <p:nvPicPr>
          <p:cNvPr id="214" name="Image" descr="Image"/>
          <p:cNvPicPr>
            <a:picLocks/>
          </p:cNvPicPr>
          <p:nvPr/>
        </p:nvPicPr>
        <p:blipFill>
          <a:blip r:embed="rId2"/>
          <a:stretch>
            <a:fillRect/>
          </a:stretch>
        </p:blipFill>
        <p:spPr>
          <a:xfrm>
            <a:off x="4211836" y="1812727"/>
            <a:ext cx="4009430" cy="4625578"/>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econd Triumvirate…"/>
          <p:cNvSpPr txBox="1">
            <a:spLocks noGrp="1"/>
          </p:cNvSpPr>
          <p:nvPr>
            <p:ph type="body" idx="1"/>
          </p:nvPr>
        </p:nvSpPr>
        <p:spPr>
          <a:prstGeom prst="rect">
            <a:avLst/>
          </a:prstGeom>
        </p:spPr>
        <p:txBody>
          <a:bodyPr anchor="t">
            <a:normAutofit fontScale="92500" lnSpcReduction="10000"/>
          </a:bodyPr>
          <a:lstStyle/>
          <a:p>
            <a:pPr defTabSz="250558">
              <a:spcBef>
                <a:spcPts val="1758"/>
              </a:spcBef>
              <a:buFont typeface="Arial" panose="020B0604020202020204" pitchFamily="34" charset="0"/>
              <a:buChar char="•"/>
              <a:defRPr sz="2623"/>
            </a:pPr>
            <a:r>
              <a:rPr dirty="0"/>
              <a:t>Second Triumvirate</a:t>
            </a:r>
          </a:p>
          <a:p>
            <a:pPr defTabSz="250558">
              <a:spcBef>
                <a:spcPts val="1758"/>
              </a:spcBef>
              <a:buFont typeface="Arial" panose="020B0604020202020204" pitchFamily="34" charset="0"/>
              <a:buChar char="•"/>
              <a:defRPr sz="2623"/>
            </a:pPr>
            <a:r>
              <a:rPr dirty="0"/>
              <a:t>First Roman Emperor</a:t>
            </a:r>
          </a:p>
          <a:p>
            <a:pPr defTabSz="250558">
              <a:spcBef>
                <a:spcPts val="1758"/>
              </a:spcBef>
              <a:buFont typeface="Arial" panose="020B0604020202020204" pitchFamily="34" charset="0"/>
              <a:buChar char="•"/>
              <a:defRPr sz="2623"/>
            </a:pPr>
            <a:r>
              <a:rPr dirty="0"/>
              <a:t>JC’s adopted son</a:t>
            </a:r>
          </a:p>
          <a:p>
            <a:pPr defTabSz="250558">
              <a:spcBef>
                <a:spcPts val="1758"/>
              </a:spcBef>
              <a:buFont typeface="Arial" panose="020B0604020202020204" pitchFamily="34" charset="0"/>
              <a:buChar char="•"/>
              <a:defRPr sz="2623"/>
            </a:pPr>
            <a:r>
              <a:rPr dirty="0"/>
              <a:t>‘The Principate’</a:t>
            </a:r>
          </a:p>
          <a:p>
            <a:pPr defTabSz="250558">
              <a:spcBef>
                <a:spcPts val="1758"/>
              </a:spcBef>
              <a:buFont typeface="Arial" panose="020B0604020202020204" pitchFamily="34" charset="0"/>
              <a:buChar char="•"/>
              <a:defRPr sz="2623"/>
            </a:pPr>
            <a:r>
              <a:rPr dirty="0"/>
              <a:t>In 32 </a:t>
            </a:r>
            <a:r>
              <a:rPr dirty="0" err="1"/>
              <a:t>bc</a:t>
            </a:r>
            <a:r>
              <a:rPr dirty="0"/>
              <a:t> Octavian, Antony’s rival for control of the Roman Empire, declared war on Cleopatra (which was really a declaration of war on Mark Antony).</a:t>
            </a:r>
          </a:p>
          <a:p>
            <a:pPr defTabSz="250558">
              <a:spcBef>
                <a:spcPts val="1758"/>
              </a:spcBef>
              <a:buFont typeface="Arial" panose="020B0604020202020204" pitchFamily="34" charset="0"/>
              <a:buChar char="•"/>
              <a:defRPr sz="2623"/>
            </a:pPr>
            <a:r>
              <a:rPr dirty="0"/>
              <a:t>Defeated at the Battle of Actium in 31 </a:t>
            </a:r>
            <a:r>
              <a:rPr dirty="0" err="1"/>
              <a:t>bc</a:t>
            </a:r>
            <a:r>
              <a:rPr dirty="0"/>
              <a:t>, Cleopatra and Antony were pursued to Egypt by Octavian. The pair committed suicide in 30 </a:t>
            </a:r>
            <a:r>
              <a:rPr dirty="0" err="1"/>
              <a:t>bc</a:t>
            </a:r>
            <a:r>
              <a:rPr dirty="0"/>
              <a:t>. This ended the Ptolemaic Dynasty; Egypt became a province of the Roman Empire.</a:t>
            </a:r>
          </a:p>
        </p:txBody>
      </p:sp>
      <p:sp>
        <p:nvSpPr>
          <p:cNvPr id="217" name="Octavian/Augustus"/>
          <p:cNvSpPr txBox="1">
            <a:spLocks noGrp="1"/>
          </p:cNvSpPr>
          <p:nvPr>
            <p:ph type="title"/>
          </p:nvPr>
        </p:nvSpPr>
        <p:spPr>
          <a:xfrm>
            <a:off x="1979414" y="35719"/>
            <a:ext cx="8233172" cy="1428750"/>
          </a:xfrm>
          <a:prstGeom prst="rect">
            <a:avLst/>
          </a:prstGeom>
        </p:spPr>
        <p:txBody>
          <a:bodyPr/>
          <a:lstStyle>
            <a:lvl1pPr algn="ctr">
              <a:defRPr b="1"/>
            </a:lvl1pPr>
          </a:lstStyle>
          <a:p>
            <a:r>
              <a:t>Octavian/Augustus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his coin, issued by Brutus, commemorates Caesar’s assassination.…"/>
          <p:cNvSpPr txBox="1">
            <a:spLocks noGrp="1"/>
          </p:cNvSpPr>
          <p:nvPr>
            <p:ph type="body" idx="21"/>
          </p:nvPr>
        </p:nvSpPr>
        <p:spPr>
          <a:xfrm>
            <a:off x="2966145" y="4134445"/>
            <a:ext cx="6259711" cy="1676100"/>
          </a:xfrm>
          <a:prstGeom prst="rect">
            <a:avLst/>
          </a:prstGeom>
        </p:spPr>
        <p:txBody>
          <a:bodyPr/>
          <a:lstStyle/>
          <a:p>
            <a:pPr>
              <a:defRPr i="0"/>
            </a:pPr>
            <a:r>
              <a:t>This coin, issued by Brutus, commemorates Caesar’s assassination.  </a:t>
            </a:r>
          </a:p>
          <a:p>
            <a:pPr>
              <a:defRPr i="0"/>
            </a:pPr>
            <a:r>
              <a:t>Brutus had hoped he and the other conspirators would be seen as heroes liberating the Republic from a tyrant.</a:t>
            </a:r>
            <a:endParaRPr sz="1687"/>
          </a:p>
        </p:txBody>
      </p:sp>
      <p:pic>
        <p:nvPicPr>
          <p:cNvPr id="141" name="Image" descr="Image"/>
          <p:cNvPicPr>
            <a:picLocks noChangeAspect="1"/>
          </p:cNvPicPr>
          <p:nvPr/>
        </p:nvPicPr>
        <p:blipFill>
          <a:blip r:embed="rId2"/>
          <a:stretch>
            <a:fillRect/>
          </a:stretch>
        </p:blipFill>
        <p:spPr>
          <a:xfrm>
            <a:off x="3372445" y="959941"/>
            <a:ext cx="5609419" cy="307668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Aftermath"/>
          <p:cNvSpPr txBox="1">
            <a:spLocks noGrp="1"/>
          </p:cNvSpPr>
          <p:nvPr>
            <p:ph type="title"/>
          </p:nvPr>
        </p:nvSpPr>
        <p:spPr>
          <a:prstGeom prst="rect">
            <a:avLst/>
          </a:prstGeom>
        </p:spPr>
        <p:txBody>
          <a:bodyPr/>
          <a:lstStyle>
            <a:lvl1pPr>
              <a:defRPr b="1"/>
            </a:lvl1pPr>
          </a:lstStyle>
          <a:p>
            <a:r>
              <a:t>Aftermath</a:t>
            </a:r>
          </a:p>
        </p:txBody>
      </p:sp>
      <p:sp>
        <p:nvSpPr>
          <p:cNvPr id="144" name="Caesar’s body is cremated in a massive public demonstration in the Forum.  A temple is built to Divine Julius in that spot.…"/>
          <p:cNvSpPr txBox="1">
            <a:spLocks noGrp="1"/>
          </p:cNvSpPr>
          <p:nvPr>
            <p:ph type="body" idx="1"/>
          </p:nvPr>
        </p:nvSpPr>
        <p:spPr>
          <a:prstGeom prst="rect">
            <a:avLst/>
          </a:prstGeom>
        </p:spPr>
        <p:txBody>
          <a:bodyPr anchor="t">
            <a:normAutofit fontScale="92500" lnSpcReduction="20000"/>
          </a:bodyPr>
          <a:lstStyle/>
          <a:p>
            <a:pPr defTabSz="377890">
              <a:spcBef>
                <a:spcPts val="2672"/>
              </a:spcBef>
              <a:buFont typeface="Arial" panose="020B0604020202020204" pitchFamily="34" charset="0"/>
              <a:buChar char="•"/>
              <a:defRPr sz="3956"/>
            </a:pPr>
            <a:r>
              <a:rPr dirty="0"/>
              <a:t>Caesar’s body is cremated in a massive public demonstration in the Forum.  A temple is built to Divine Julius in that spot.</a:t>
            </a:r>
          </a:p>
          <a:p>
            <a:pPr defTabSz="377890">
              <a:spcBef>
                <a:spcPts val="2672"/>
              </a:spcBef>
              <a:buFont typeface="Arial" panose="020B0604020202020204" pitchFamily="34" charset="0"/>
              <a:buChar char="•"/>
              <a:defRPr sz="3956"/>
            </a:pPr>
            <a:r>
              <a:rPr dirty="0"/>
              <a:t>The conspirators are forced to flee.</a:t>
            </a:r>
          </a:p>
          <a:p>
            <a:pPr defTabSz="377890">
              <a:spcBef>
                <a:spcPts val="2672"/>
              </a:spcBef>
              <a:buFont typeface="Arial" panose="020B0604020202020204" pitchFamily="34" charset="0"/>
              <a:buChar char="•"/>
              <a:defRPr sz="3956"/>
            </a:pPr>
            <a:r>
              <a:rPr dirty="0"/>
              <a:t>Civil war again breaks out, with Caesar’s right-hand-man, Marc Antony, and his heir, Octavian, conquering the armies of Brutus, Cassius, and the Senators.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Lasting Impact"/>
          <p:cNvSpPr txBox="1">
            <a:spLocks noGrp="1"/>
          </p:cNvSpPr>
          <p:nvPr>
            <p:ph type="title"/>
          </p:nvPr>
        </p:nvSpPr>
        <p:spPr>
          <a:prstGeom prst="rect">
            <a:avLst/>
          </a:prstGeom>
        </p:spPr>
        <p:txBody>
          <a:bodyPr/>
          <a:lstStyle>
            <a:lvl1pPr>
              <a:defRPr b="1"/>
            </a:lvl1pPr>
          </a:lstStyle>
          <a:p>
            <a:r>
              <a:t>Lasting Impact</a:t>
            </a:r>
          </a:p>
        </p:txBody>
      </p:sp>
      <p:sp>
        <p:nvSpPr>
          <p:cNvPr id="147" name="Caesar provided a blueprint for rising to absolute power in Rome--a blueprint both Octavian and Antony followed.…"/>
          <p:cNvSpPr txBox="1">
            <a:spLocks noGrp="1"/>
          </p:cNvSpPr>
          <p:nvPr>
            <p:ph type="body" idx="1"/>
          </p:nvPr>
        </p:nvSpPr>
        <p:spPr>
          <a:prstGeom prst="rect">
            <a:avLst/>
          </a:prstGeom>
        </p:spPr>
        <p:txBody>
          <a:bodyPr anchor="t">
            <a:normAutofit fontScale="92500" lnSpcReduction="10000"/>
          </a:bodyPr>
          <a:lstStyle/>
          <a:p>
            <a:pPr defTabSz="332708">
              <a:spcBef>
                <a:spcPts val="2391"/>
              </a:spcBef>
              <a:buFont typeface="Arial" panose="020B0604020202020204" pitchFamily="34" charset="0"/>
              <a:buChar char="•"/>
              <a:defRPr sz="3483"/>
            </a:pPr>
            <a:r>
              <a:rPr dirty="0"/>
              <a:t>Caesar provided a blueprint for rising to absolute power in Rome--a blueprint both Octavian and Antony followed.</a:t>
            </a:r>
          </a:p>
          <a:p>
            <a:pPr defTabSz="332708">
              <a:spcBef>
                <a:spcPts val="2391"/>
              </a:spcBef>
              <a:buFont typeface="Arial" panose="020B0604020202020204" pitchFamily="34" charset="0"/>
              <a:buChar char="•"/>
              <a:defRPr sz="3483"/>
            </a:pPr>
            <a:r>
              <a:rPr dirty="0"/>
              <a:t>His name became one of the titles for the Roman emperors.  The more modern “Czar” and “Kaiser” derive from his name too.</a:t>
            </a:r>
          </a:p>
          <a:p>
            <a:pPr defTabSz="332708">
              <a:spcBef>
                <a:spcPts val="2391"/>
              </a:spcBef>
              <a:buFont typeface="Arial" panose="020B0604020202020204" pitchFamily="34" charset="0"/>
              <a:buChar char="•"/>
              <a:defRPr sz="3483"/>
            </a:pPr>
            <a:r>
              <a:rPr dirty="0"/>
              <a:t>Caesar began the practice of granting Roman citizenship to conquered peoples.  This helped to prolong the expansion and maintenance of the Roman Empire.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Lasting Impact"/>
          <p:cNvSpPr txBox="1">
            <a:spLocks noGrp="1"/>
          </p:cNvSpPr>
          <p:nvPr>
            <p:ph type="title"/>
          </p:nvPr>
        </p:nvSpPr>
        <p:spPr>
          <a:prstGeom prst="rect">
            <a:avLst/>
          </a:prstGeom>
        </p:spPr>
        <p:txBody>
          <a:bodyPr/>
          <a:lstStyle>
            <a:lvl1pPr>
              <a:defRPr b="1"/>
            </a:lvl1pPr>
          </a:lstStyle>
          <a:p>
            <a:r>
              <a:t>Lasting Impact</a:t>
            </a:r>
          </a:p>
        </p:txBody>
      </p:sp>
      <p:sp>
        <p:nvSpPr>
          <p:cNvPr id="150" name="His Commentaries are one of the great pieces of Latin literature.…"/>
          <p:cNvSpPr txBox="1">
            <a:spLocks noGrp="1"/>
          </p:cNvSpPr>
          <p:nvPr>
            <p:ph type="body" idx="1"/>
          </p:nvPr>
        </p:nvSpPr>
        <p:spPr>
          <a:prstGeom prst="rect">
            <a:avLst/>
          </a:prstGeom>
        </p:spPr>
        <p:txBody>
          <a:bodyPr anchor="t">
            <a:normAutofit fontScale="85000" lnSpcReduction="20000"/>
          </a:bodyPr>
          <a:lstStyle/>
          <a:p>
            <a:pPr defTabSz="394320">
              <a:spcBef>
                <a:spcPts val="2812"/>
              </a:spcBef>
              <a:buFont typeface="Arial" panose="020B0604020202020204" pitchFamily="34" charset="0"/>
              <a:buChar char="•"/>
              <a:defRPr sz="4128"/>
            </a:pPr>
            <a:r>
              <a:rPr dirty="0"/>
              <a:t>His </a:t>
            </a:r>
            <a:r>
              <a:rPr i="1" dirty="0"/>
              <a:t>Commentaries</a:t>
            </a:r>
            <a:r>
              <a:rPr dirty="0"/>
              <a:t> are one of the great pieces of Latin literature.</a:t>
            </a:r>
          </a:p>
          <a:p>
            <a:pPr defTabSz="394320">
              <a:spcBef>
                <a:spcPts val="2812"/>
              </a:spcBef>
              <a:buFont typeface="Arial" panose="020B0604020202020204" pitchFamily="34" charset="0"/>
              <a:buChar char="•"/>
              <a:defRPr sz="4128"/>
            </a:pPr>
            <a:r>
              <a:rPr dirty="0"/>
              <a:t>He inspired one of Shakespeare’s most celebrated plays.</a:t>
            </a:r>
          </a:p>
          <a:p>
            <a:pPr defTabSz="394320">
              <a:spcBef>
                <a:spcPts val="2812"/>
              </a:spcBef>
              <a:buFont typeface="Arial" panose="020B0604020202020204" pitchFamily="34" charset="0"/>
              <a:buChar char="•"/>
              <a:defRPr sz="4128"/>
            </a:pPr>
            <a:r>
              <a:rPr dirty="0"/>
              <a:t>His reform of the calendar has been changed very little over the past two </a:t>
            </a:r>
            <a:r>
              <a:rPr dirty="0" err="1"/>
              <a:t>millenia</a:t>
            </a:r>
            <a:r>
              <a:rPr dirty="0"/>
              <a:t>.</a:t>
            </a:r>
          </a:p>
          <a:p>
            <a:pPr defTabSz="394320">
              <a:spcBef>
                <a:spcPts val="2812"/>
              </a:spcBef>
              <a:buFont typeface="Arial" panose="020B0604020202020204" pitchFamily="34" charset="0"/>
              <a:buChar char="•"/>
              <a:defRPr sz="4128"/>
            </a:pPr>
            <a:r>
              <a:rPr dirty="0"/>
              <a:t>The month July is named for him.</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verview:"/>
          <p:cNvSpPr txBox="1">
            <a:spLocks noGrp="1"/>
          </p:cNvSpPr>
          <p:nvPr>
            <p:ph type="title"/>
          </p:nvPr>
        </p:nvSpPr>
        <p:spPr>
          <a:prstGeom prst="rect">
            <a:avLst/>
          </a:prstGeom>
        </p:spPr>
        <p:txBody>
          <a:bodyPr/>
          <a:lstStyle/>
          <a:p>
            <a:r>
              <a:rPr dirty="0"/>
              <a:t>Overview:</a:t>
            </a:r>
          </a:p>
        </p:txBody>
      </p:sp>
      <p:sp>
        <p:nvSpPr>
          <p:cNvPr id="146" name="The Senate was furious. Caesar was assassinated by Marcus Brutus in 44 B.C.…"/>
          <p:cNvSpPr txBox="1">
            <a:spLocks noGrp="1"/>
          </p:cNvSpPr>
          <p:nvPr>
            <p:ph type="body" idx="1"/>
          </p:nvPr>
        </p:nvSpPr>
        <p:spPr>
          <a:prstGeom prst="rect">
            <a:avLst/>
          </a:prstGeom>
        </p:spPr>
        <p:txBody>
          <a:bodyPr>
            <a:normAutofit fontScale="92500" lnSpcReduction="20000"/>
          </a:bodyPr>
          <a:lstStyle/>
          <a:p>
            <a:pPr defTabSz="340923">
              <a:spcBef>
                <a:spcPts val="2391"/>
              </a:spcBef>
              <a:buFont typeface="Arial" panose="020B0604020202020204" pitchFamily="34" charset="0"/>
              <a:buChar char="•"/>
              <a:defRPr sz="3568"/>
            </a:pPr>
            <a:r>
              <a:rPr lang="en-AU" dirty="0"/>
              <a:t> </a:t>
            </a:r>
            <a:r>
              <a:rPr dirty="0"/>
              <a:t>The Senate was furious. Caesar was assassinated by in 44 B</a:t>
            </a:r>
            <a:r>
              <a:rPr lang="en-AU" dirty="0"/>
              <a:t>CE</a:t>
            </a:r>
            <a:r>
              <a:rPr dirty="0"/>
              <a:t>.</a:t>
            </a:r>
          </a:p>
          <a:p>
            <a:pPr defTabSz="340923">
              <a:spcBef>
                <a:spcPts val="2391"/>
              </a:spcBef>
              <a:buFont typeface="Arial" panose="020B0604020202020204" pitchFamily="34" charset="0"/>
              <a:buChar char="•"/>
              <a:defRPr sz="3568"/>
            </a:pPr>
            <a:r>
              <a:rPr lang="en-AU" dirty="0"/>
              <a:t> </a:t>
            </a:r>
            <a:r>
              <a:rPr dirty="0"/>
              <a:t>In ancient Rome, senators were the only people allowed to wear togas edged in purple cloth, and Emperors were the only ones allowed to wear all purple. Instead of crowns, Roman emperors wore laurel leaves on their heads.</a:t>
            </a:r>
          </a:p>
          <a:p>
            <a:pPr defTabSz="340923">
              <a:spcBef>
                <a:spcPts val="2391"/>
              </a:spcBef>
              <a:buFont typeface="Arial" panose="020B0604020202020204" pitchFamily="34" charset="0"/>
              <a:buChar char="•"/>
              <a:defRPr sz="3568"/>
            </a:pPr>
            <a:r>
              <a:rPr lang="en-AU" dirty="0"/>
              <a:t> </a:t>
            </a:r>
            <a:r>
              <a:rPr b="1" i="1" u="sng" dirty="0"/>
              <a:t>The death of Julius Caesar marked the end of the Roman Republic.</a:t>
            </a:r>
          </a:p>
        </p:txBody>
      </p:sp>
      <p:pic>
        <p:nvPicPr>
          <p:cNvPr id="147" name="download.png" descr="download.png"/>
          <p:cNvPicPr>
            <a:picLocks noChangeAspect="1"/>
          </p:cNvPicPr>
          <p:nvPr/>
        </p:nvPicPr>
        <p:blipFill>
          <a:blip r:embed="rId2"/>
          <a:stretch>
            <a:fillRect/>
          </a:stretch>
        </p:blipFill>
        <p:spPr>
          <a:xfrm>
            <a:off x="10819851" y="327775"/>
            <a:ext cx="975848" cy="97584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oday’s Lesson"/>
          <p:cNvSpPr txBox="1">
            <a:spLocks noGrp="1"/>
          </p:cNvSpPr>
          <p:nvPr>
            <p:ph type="title"/>
          </p:nvPr>
        </p:nvSpPr>
        <p:spPr>
          <a:prstGeom prst="rect">
            <a:avLst/>
          </a:prstGeom>
        </p:spPr>
        <p:txBody>
          <a:bodyPr/>
          <a:lstStyle>
            <a:lvl1pPr>
              <a:defRPr b="1"/>
            </a:lvl1pPr>
          </a:lstStyle>
          <a:p>
            <a:pPr algn="ctr"/>
            <a:r>
              <a:rPr dirty="0"/>
              <a:t>Today’s Lesson</a:t>
            </a:r>
          </a:p>
        </p:txBody>
      </p:sp>
      <p:graphicFrame>
        <p:nvGraphicFramePr>
          <p:cNvPr id="152" name="As a class, we will examine the key people (challenges and influences) in the life of Julius Caesar…">
            <a:extLst>
              <a:ext uri="{FF2B5EF4-FFF2-40B4-BE49-F238E27FC236}">
                <a16:creationId xmlns:a16="http://schemas.microsoft.com/office/drawing/2014/main" id="{200ACDA0-83CA-280F-63DF-13CAC6702DCB}"/>
              </a:ext>
            </a:extLst>
          </p:cNvPr>
          <p:cNvGraphicFramePr/>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BDB15-A63A-ACF6-8AF9-EC9BA3419CD6}"/>
              </a:ext>
            </a:extLst>
          </p:cNvPr>
          <p:cNvSpPr>
            <a:spLocks noGrp="1"/>
          </p:cNvSpPr>
          <p:nvPr>
            <p:ph type="title"/>
          </p:nvPr>
        </p:nvSpPr>
        <p:spPr>
          <a:xfrm>
            <a:off x="6411685" y="634946"/>
            <a:ext cx="5127171" cy="1450757"/>
          </a:xfrm>
        </p:spPr>
        <p:txBody>
          <a:bodyPr>
            <a:normAutofit/>
          </a:bodyPr>
          <a:lstStyle/>
          <a:p>
            <a:r>
              <a:rPr lang="en-US" dirty="0"/>
              <a:t>ACTIVITY - Worksheet</a:t>
            </a:r>
          </a:p>
        </p:txBody>
      </p:sp>
      <p:pic>
        <p:nvPicPr>
          <p:cNvPr id="7" name="Graphic 6" descr="Users">
            <a:extLst>
              <a:ext uri="{FF2B5EF4-FFF2-40B4-BE49-F238E27FC236}">
                <a16:creationId xmlns:a16="http://schemas.microsoft.com/office/drawing/2014/main" id="{994A3880-C68D-F21F-8F0A-2268EF2E13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132" y="645106"/>
            <a:ext cx="5247747"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284409-3A73-F090-A2A1-B5D30DC0E441}"/>
              </a:ext>
            </a:extLst>
          </p:cNvPr>
          <p:cNvSpPr>
            <a:spLocks noGrp="1"/>
          </p:cNvSpPr>
          <p:nvPr>
            <p:ph idx="1"/>
          </p:nvPr>
        </p:nvSpPr>
        <p:spPr>
          <a:xfrm>
            <a:off x="6411684" y="2198914"/>
            <a:ext cx="5127172" cy="3670180"/>
          </a:xfrm>
        </p:spPr>
        <p:txBody>
          <a:bodyPr>
            <a:normAutofit/>
          </a:bodyPr>
          <a:lstStyle/>
          <a:p>
            <a:r>
              <a:rPr lang="en-US" sz="3600" b="1" i="1" u="sng" dirty="0"/>
              <a:t>Key people</a:t>
            </a:r>
          </a:p>
          <a:p>
            <a:pPr>
              <a:buFont typeface="Arial" panose="020B0604020202020204" pitchFamily="34" charset="0"/>
              <a:buChar char="•"/>
            </a:pPr>
            <a:r>
              <a:rPr lang="en-US" sz="3600" dirty="0"/>
              <a:t> Challenges</a:t>
            </a:r>
          </a:p>
          <a:p>
            <a:pPr>
              <a:buFont typeface="Arial" panose="020B0604020202020204" pitchFamily="34" charset="0"/>
              <a:buChar char="•"/>
            </a:pPr>
            <a:r>
              <a:rPr lang="en-US" sz="3600" dirty="0"/>
              <a:t> Influences</a:t>
            </a:r>
          </a:p>
        </p:txBody>
      </p:sp>
      <p:sp>
        <p:nvSpPr>
          <p:cNvPr id="14" name="Rectangle 1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62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descr="Image"/>
          <p:cNvPicPr>
            <a:picLocks noGrp="1"/>
          </p:cNvPicPr>
          <p:nvPr>
            <p:ph type="pic" idx="21"/>
          </p:nvPr>
        </p:nvPicPr>
        <p:blipFill>
          <a:blip r:embed="rId2"/>
          <a:stretch>
            <a:fillRect/>
          </a:stretch>
        </p:blipFill>
        <p:spPr>
          <a:xfrm>
            <a:off x="6238875" y="1812727"/>
            <a:ext cx="4009430" cy="4625578"/>
          </a:xfrm>
          <a:prstGeom prst="rect">
            <a:avLst/>
          </a:prstGeom>
        </p:spPr>
      </p:pic>
      <p:sp>
        <p:nvSpPr>
          <p:cNvPr id="156" name="Gaius Julius Caesar &amp; Aurelia"/>
          <p:cNvSpPr txBox="1">
            <a:spLocks noGrp="1"/>
          </p:cNvSpPr>
          <p:nvPr>
            <p:ph type="title"/>
          </p:nvPr>
        </p:nvSpPr>
        <p:spPr>
          <a:prstGeom prst="rect">
            <a:avLst/>
          </a:prstGeom>
        </p:spPr>
        <p:txBody>
          <a:bodyPr/>
          <a:lstStyle>
            <a:lvl1pPr algn="ctr" defTabSz="549148">
              <a:defRPr sz="6580" b="1"/>
            </a:lvl1pPr>
          </a:lstStyle>
          <a:p>
            <a:r>
              <a:t>Gaius Julius Caesar &amp; Aurelia</a:t>
            </a:r>
          </a:p>
        </p:txBody>
      </p:sp>
      <p:pic>
        <p:nvPicPr>
          <p:cNvPr id="157" name="Image" descr="Image"/>
          <p:cNvPicPr>
            <a:picLocks/>
          </p:cNvPicPr>
          <p:nvPr/>
        </p:nvPicPr>
        <p:blipFill>
          <a:blip r:embed="rId3"/>
          <a:stretch>
            <a:fillRect/>
          </a:stretch>
        </p:blipFill>
        <p:spPr>
          <a:xfrm>
            <a:off x="2158008" y="1812727"/>
            <a:ext cx="4009430" cy="4625578"/>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ather and Mother of JC…"/>
          <p:cNvSpPr txBox="1">
            <a:spLocks noGrp="1"/>
          </p:cNvSpPr>
          <p:nvPr>
            <p:ph type="body" idx="1"/>
          </p:nvPr>
        </p:nvSpPr>
        <p:spPr>
          <a:prstGeom prst="rect">
            <a:avLst/>
          </a:prstGeom>
        </p:spPr>
        <p:txBody>
          <a:bodyPr anchor="t">
            <a:normAutofit fontScale="92500" lnSpcReduction="20000"/>
          </a:bodyPr>
          <a:lstStyle/>
          <a:p>
            <a:pPr defTabSz="217697">
              <a:spcBef>
                <a:spcPts val="1547"/>
              </a:spcBef>
              <a:buFont typeface="Arial" panose="020B0604020202020204" pitchFamily="34" charset="0"/>
              <a:buChar char="•"/>
              <a:defRPr sz="2279">
                <a:solidFill>
                  <a:srgbClr val="000000"/>
                </a:solidFill>
              </a:defRPr>
            </a:pPr>
            <a:r>
              <a:rPr lang="en-AU" dirty="0"/>
              <a:t> </a:t>
            </a:r>
            <a:r>
              <a:rPr dirty="0"/>
              <a:t>Father and Mother of JC</a:t>
            </a:r>
          </a:p>
          <a:p>
            <a:pPr defTabSz="217697">
              <a:spcBef>
                <a:spcPts val="1547"/>
              </a:spcBef>
              <a:buFont typeface="Arial" panose="020B0604020202020204" pitchFamily="34" charset="0"/>
              <a:buChar char="•"/>
              <a:defRPr sz="2279">
                <a:solidFill>
                  <a:srgbClr val="000000"/>
                </a:solidFill>
              </a:defRPr>
            </a:pPr>
            <a:r>
              <a:rPr lang="en-AU" dirty="0"/>
              <a:t> </a:t>
            </a:r>
            <a:r>
              <a:rPr dirty="0"/>
              <a:t>Father died around 85 BCE</a:t>
            </a:r>
            <a:r>
              <a:rPr lang="en-AU" dirty="0"/>
              <a:t> – JC head of family at 16</a:t>
            </a:r>
            <a:endParaRPr dirty="0"/>
          </a:p>
          <a:p>
            <a:pPr defTabSz="217697">
              <a:spcBef>
                <a:spcPts val="1547"/>
              </a:spcBef>
              <a:buFont typeface="Arial" panose="020B0604020202020204" pitchFamily="34" charset="0"/>
              <a:buChar char="•"/>
              <a:defRPr sz="2279">
                <a:solidFill>
                  <a:srgbClr val="000000"/>
                </a:solidFill>
              </a:defRPr>
            </a:pPr>
            <a:r>
              <a:rPr lang="en-AU" dirty="0"/>
              <a:t> </a:t>
            </a:r>
            <a:r>
              <a:rPr dirty="0"/>
              <a:t>Father governed the province of Asia and his mother, Aurelia Cotta, was of noble birth. </a:t>
            </a:r>
          </a:p>
          <a:p>
            <a:pPr defTabSz="217697">
              <a:spcBef>
                <a:spcPts val="1547"/>
              </a:spcBef>
              <a:buFont typeface="Arial" panose="020B0604020202020204" pitchFamily="34" charset="0"/>
              <a:buChar char="•"/>
              <a:defRPr sz="2279">
                <a:solidFill>
                  <a:srgbClr val="000000"/>
                </a:solidFill>
              </a:defRPr>
            </a:pPr>
            <a:r>
              <a:rPr lang="en-AU" dirty="0"/>
              <a:t> </a:t>
            </a:r>
            <a:r>
              <a:rPr dirty="0"/>
              <a:t>Populares ideology </a:t>
            </a:r>
            <a:r>
              <a:rPr lang="en-AU" dirty="0"/>
              <a:t>- </a:t>
            </a:r>
            <a:r>
              <a:rPr dirty="0"/>
              <a:t>favored democratization of government </a:t>
            </a:r>
            <a:r>
              <a:rPr lang="en-AU" dirty="0"/>
              <a:t>/ </a:t>
            </a:r>
            <a:r>
              <a:rPr dirty="0"/>
              <a:t>more rights for the lower class</a:t>
            </a:r>
            <a:endParaRPr lang="en-AU" dirty="0"/>
          </a:p>
          <a:p>
            <a:pPr lvl="1" defTabSz="217697">
              <a:spcBef>
                <a:spcPts val="1547"/>
              </a:spcBef>
              <a:buFont typeface="Wingdings" pitchFamily="2" charset="2"/>
              <a:buChar char="q"/>
              <a:defRPr sz="2279">
                <a:solidFill>
                  <a:srgbClr val="000000"/>
                </a:solidFill>
              </a:defRPr>
            </a:pPr>
            <a:r>
              <a:rPr lang="en-AU" dirty="0"/>
              <a:t> </a:t>
            </a:r>
            <a:r>
              <a:rPr dirty="0"/>
              <a:t>opposed to the Optimate factions’ claim of the superiority of the nobility and traditional  values which favored the upper classes</a:t>
            </a:r>
            <a:endParaRPr lang="en-AU" dirty="0"/>
          </a:p>
          <a:p>
            <a:pPr lvl="1" defTabSz="217697">
              <a:spcBef>
                <a:spcPts val="1547"/>
              </a:spcBef>
              <a:buFont typeface="Wingdings" pitchFamily="2" charset="2"/>
              <a:buChar char="q"/>
              <a:defRPr sz="2279">
                <a:solidFill>
                  <a:srgbClr val="000000"/>
                </a:solidFill>
              </a:defRPr>
            </a:pPr>
            <a:r>
              <a:rPr lang="en-AU" dirty="0"/>
              <a:t> </a:t>
            </a:r>
            <a:r>
              <a:rPr dirty="0"/>
              <a:t>political ideologies which many people shifted toward and from, regardless of class in society</a:t>
            </a:r>
            <a:endParaRPr lang="en-AU" dirty="0"/>
          </a:p>
          <a:p>
            <a:pPr defTabSz="217697">
              <a:spcBef>
                <a:spcPts val="1547"/>
              </a:spcBef>
              <a:buFont typeface="Arial" panose="020B0604020202020204" pitchFamily="34" charset="0"/>
              <a:buChar char="•"/>
              <a:defRPr sz="2279">
                <a:solidFill>
                  <a:srgbClr val="000000"/>
                </a:solidFill>
              </a:defRPr>
            </a:pPr>
            <a:r>
              <a:rPr lang="en-AU" dirty="0"/>
              <a:t> </a:t>
            </a:r>
            <a:r>
              <a:rPr dirty="0"/>
              <a:t>concept of appealing to the people for support, rather than seeking approval from the</a:t>
            </a:r>
            <a:r>
              <a:rPr lang="en-AU" dirty="0"/>
              <a:t> senate or Patricians</a:t>
            </a:r>
            <a:r>
              <a:rPr dirty="0"/>
              <a:t> would work well for Caesar later in life.</a:t>
            </a:r>
          </a:p>
        </p:txBody>
      </p:sp>
      <p:sp>
        <p:nvSpPr>
          <p:cNvPr id="160" name="Gaius Julius Caesar &amp; Aurelia"/>
          <p:cNvSpPr txBox="1">
            <a:spLocks noGrp="1"/>
          </p:cNvSpPr>
          <p:nvPr>
            <p:ph type="title"/>
          </p:nvPr>
        </p:nvSpPr>
        <p:spPr>
          <a:prstGeom prst="rect">
            <a:avLst/>
          </a:prstGeom>
        </p:spPr>
        <p:txBody>
          <a:bodyPr/>
          <a:lstStyle>
            <a:lvl1pPr algn="ctr" defTabSz="549148">
              <a:defRPr sz="6580" b="1"/>
            </a:lvl1pPr>
          </a:lstStyle>
          <a:p>
            <a:r>
              <a:t>Gaius Julius Caesar &amp; Aurelia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ornelia, Julia"/>
          <p:cNvSpPr txBox="1">
            <a:spLocks noGrp="1"/>
          </p:cNvSpPr>
          <p:nvPr>
            <p:ph type="title"/>
          </p:nvPr>
        </p:nvSpPr>
        <p:spPr>
          <a:prstGeom prst="rect">
            <a:avLst/>
          </a:prstGeom>
        </p:spPr>
        <p:txBody>
          <a:bodyPr/>
          <a:lstStyle>
            <a:lvl1pPr algn="ctr">
              <a:defRPr b="1"/>
            </a:lvl1pPr>
          </a:lstStyle>
          <a:p>
            <a:r>
              <a:t>Cornelia, Julia</a:t>
            </a:r>
          </a:p>
        </p:txBody>
      </p:sp>
      <p:pic>
        <p:nvPicPr>
          <p:cNvPr id="164" name="Image" descr="Image"/>
          <p:cNvPicPr>
            <a:picLocks/>
          </p:cNvPicPr>
          <p:nvPr/>
        </p:nvPicPr>
        <p:blipFill>
          <a:blip r:embed="rId2"/>
          <a:stretch>
            <a:fillRect/>
          </a:stretch>
        </p:blipFill>
        <p:spPr>
          <a:xfrm>
            <a:off x="4336851" y="1812727"/>
            <a:ext cx="4009430" cy="462557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ornelia…"/>
          <p:cNvSpPr txBox="1">
            <a:spLocks noGrp="1"/>
          </p:cNvSpPr>
          <p:nvPr>
            <p:ph type="body" idx="1"/>
          </p:nvPr>
        </p:nvSpPr>
        <p:spPr>
          <a:prstGeom prst="rect">
            <a:avLst/>
          </a:prstGeom>
        </p:spPr>
        <p:txBody>
          <a:bodyPr anchor="t">
            <a:normAutofit fontScale="85000" lnSpcReduction="20000"/>
          </a:bodyPr>
          <a:lstStyle/>
          <a:p>
            <a:pPr defTabSz="361460">
              <a:spcBef>
                <a:spcPts val="2531"/>
              </a:spcBef>
              <a:buFont typeface="Arial" panose="020B0604020202020204" pitchFamily="34" charset="0"/>
              <a:buChar char="•"/>
              <a:defRPr sz="3784"/>
            </a:pPr>
            <a:r>
              <a:rPr dirty="0"/>
              <a:t>Cornelia</a:t>
            </a:r>
            <a:r>
              <a:rPr lang="en-AU" dirty="0"/>
              <a:t> – Wife of Caesar</a:t>
            </a:r>
            <a:endParaRPr dirty="0"/>
          </a:p>
          <a:p>
            <a:pPr marL="1231559" lvl="2" indent="-571500" defTabSz="361460">
              <a:spcBef>
                <a:spcPts val="2531"/>
              </a:spcBef>
              <a:buSzPct val="100000"/>
              <a:buFont typeface="Wingdings" pitchFamily="2" charset="2"/>
              <a:buChar char="q"/>
              <a:defRPr sz="3784"/>
            </a:pPr>
            <a:r>
              <a:rPr lang="en-AU" dirty="0"/>
              <a:t> </a:t>
            </a:r>
            <a:r>
              <a:rPr dirty="0"/>
              <a:t>A daughter of</a:t>
            </a:r>
            <a:r>
              <a:rPr lang="en-AU" dirty="0"/>
              <a:t> Lucius Cornelius Cinna</a:t>
            </a:r>
            <a:r>
              <a:rPr dirty="0"/>
              <a:t> , Cornelia was related by birth or marriage to many of the most influential figures of the late </a:t>
            </a:r>
            <a:r>
              <a:rPr lang="en-AU" dirty="0"/>
              <a:t>Republic</a:t>
            </a:r>
          </a:p>
          <a:p>
            <a:pPr defTabSz="361460">
              <a:spcBef>
                <a:spcPts val="2531"/>
              </a:spcBef>
              <a:buFont typeface="Arial" panose="020B0604020202020204" pitchFamily="34" charset="0"/>
              <a:buChar char="•"/>
              <a:defRPr sz="3784"/>
            </a:pPr>
            <a:r>
              <a:rPr lang="en-AU" dirty="0"/>
              <a:t>Julia - Daughter</a:t>
            </a:r>
          </a:p>
          <a:p>
            <a:pPr marL="1231559" lvl="2" indent="-571500" defTabSz="361460">
              <a:spcBef>
                <a:spcPts val="2531"/>
              </a:spcBef>
              <a:buSzPct val="100000"/>
              <a:buFont typeface="Wingdings" pitchFamily="2" charset="2"/>
              <a:buChar char="q"/>
              <a:defRPr sz="3784"/>
            </a:pPr>
            <a:r>
              <a:rPr dirty="0"/>
              <a:t> only legitimate child</a:t>
            </a:r>
          </a:p>
          <a:p>
            <a:pPr marL="1231559" lvl="2" indent="-571500" defTabSz="361460">
              <a:spcBef>
                <a:spcPts val="2531"/>
              </a:spcBef>
              <a:buSzPct val="100000"/>
              <a:buFont typeface="Wingdings" pitchFamily="2" charset="2"/>
              <a:buChar char="q"/>
              <a:defRPr sz="3784"/>
            </a:pPr>
            <a:r>
              <a:rPr dirty="0"/>
              <a:t> Married Pompey the Great</a:t>
            </a:r>
          </a:p>
        </p:txBody>
      </p:sp>
      <p:sp>
        <p:nvSpPr>
          <p:cNvPr id="167" name="Cornelia, Julia"/>
          <p:cNvSpPr txBox="1">
            <a:spLocks noGrp="1"/>
          </p:cNvSpPr>
          <p:nvPr>
            <p:ph type="title"/>
          </p:nvPr>
        </p:nvSpPr>
        <p:spPr>
          <a:prstGeom prst="rect">
            <a:avLst/>
          </a:prstGeom>
        </p:spPr>
        <p:txBody>
          <a:bodyPr/>
          <a:lstStyle>
            <a:lvl1pPr algn="ctr">
              <a:defRPr b="1"/>
            </a:lvl1pPr>
          </a:lstStyle>
          <a:p>
            <a:r>
              <a:t>Cornelia, Julia</a:t>
            </a:r>
          </a:p>
        </p:txBody>
      </p:sp>
    </p:spTree>
  </p:cSld>
  <p:clrMapOvr>
    <a:masterClrMapping/>
  </p:clrMapOvr>
  <p:transition spd="med"/>
</p:sld>
</file>

<file path=ppt/theme/theme1.xml><?xml version="1.0" encoding="utf-8"?>
<a:theme xmlns:a="http://schemas.openxmlformats.org/drawingml/2006/main" name="Retrospect">
  <a:themeElements>
    <a:clrScheme name="Custom 4">
      <a:dk1>
        <a:srgbClr val="000000"/>
      </a:dk1>
      <a:lt1>
        <a:srgbClr val="FFFFFF"/>
      </a:lt1>
      <a:dk2>
        <a:srgbClr val="344068"/>
      </a:dk2>
      <a:lt2>
        <a:srgbClr val="D9E0E6"/>
      </a:lt2>
      <a:accent1>
        <a:srgbClr val="E1D2BF"/>
      </a:accent1>
      <a:accent2>
        <a:srgbClr val="865852"/>
      </a:accent2>
      <a:accent3>
        <a:srgbClr val="B29480"/>
      </a:accent3>
      <a:accent4>
        <a:srgbClr val="FFBB99"/>
      </a:accent4>
      <a:accent5>
        <a:srgbClr val="8C6660"/>
      </a:accent5>
      <a:accent6>
        <a:srgbClr val="AA6650"/>
      </a:accent6>
      <a:hlink>
        <a:srgbClr val="F0D8A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8289</TotalTime>
  <Words>1472</Words>
  <Application>Microsoft Macintosh PowerPoint</Application>
  <PresentationFormat>Widescreen</PresentationFormat>
  <Paragraphs>110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Retrospect</vt:lpstr>
      <vt:lpstr>Challenges and Legacy</vt:lpstr>
      <vt:lpstr>Overview:</vt:lpstr>
      <vt:lpstr>Overview:</vt:lpstr>
      <vt:lpstr>Today’s Lesson</vt:lpstr>
      <vt:lpstr>ACTIVITY - Worksheet</vt:lpstr>
      <vt:lpstr>Gaius Julius Caesar &amp; Aurelia</vt:lpstr>
      <vt:lpstr>Gaius Julius Caesar &amp; Aurelia</vt:lpstr>
      <vt:lpstr>Cornelia, Julia</vt:lpstr>
      <vt:lpstr>Cornelia, Julia</vt:lpstr>
      <vt:lpstr>Marius and Sulla</vt:lpstr>
      <vt:lpstr>Marius and Sulla</vt:lpstr>
      <vt:lpstr>Pompey the Great</vt:lpstr>
      <vt:lpstr>Pompey the Great</vt:lpstr>
      <vt:lpstr>Crassus</vt:lpstr>
      <vt:lpstr>Crassus</vt:lpstr>
      <vt:lpstr>Cleopatra VII and Caesarion</vt:lpstr>
      <vt:lpstr>Cleopatra and Caesarion</vt:lpstr>
      <vt:lpstr>Ptolemy XIII</vt:lpstr>
      <vt:lpstr>Ptolemy XIII</vt:lpstr>
      <vt:lpstr>Pharnaces</vt:lpstr>
      <vt:lpstr>Pharnaces</vt:lpstr>
      <vt:lpstr>Marc Antony</vt:lpstr>
      <vt:lpstr>Marc Antony</vt:lpstr>
      <vt:lpstr>Octavian/Augustus</vt:lpstr>
      <vt:lpstr>Octavian/Augustus</vt:lpstr>
      <vt:lpstr>PowerPoint Presentation</vt:lpstr>
      <vt:lpstr>Aftermath</vt:lpstr>
      <vt:lpstr>Lasting Impact</vt:lpstr>
      <vt:lpstr>Lasting Impact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369</cp:revision>
  <dcterms:created xsi:type="dcterms:W3CDTF">2022-07-13T05:26:46Z</dcterms:created>
  <dcterms:modified xsi:type="dcterms:W3CDTF">2023-09-05T08:39:40Z</dcterms:modified>
</cp:coreProperties>
</file>